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Outfit"/>
      <p:regular r:id="rId17"/>
    </p:embeddedFont>
    <p:embeddedFont>
      <p:font typeface="Outfit"/>
      <p:regular r:id="rId18"/>
    </p:embeddedFont>
    <p:embeddedFont>
      <p:font typeface="Bitter"/>
      <p:regular r:id="rId19"/>
    </p:embeddedFont>
    <p:embeddedFont>
      <p:font typeface="Bitter"/>
      <p:regular r:id="rId20"/>
    </p:embeddedFont>
    <p:embeddedFont>
      <p:font typeface="Bitter"/>
      <p:regular r:id="rId21"/>
    </p:embeddedFont>
    <p:embeddedFont>
      <p:font typeface="Bit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svg"/><Relationship Id="rId10" Type="http://schemas.openxmlformats.org/officeDocument/2006/relationships/slideLayout" Target="../slideLayouts/slideLayout8.xml"/><Relationship Id="rId11"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E1E5CD"/>
                </a:solidFill>
                <a:latin typeface="Outfit Bold" pitchFamily="34" charset="0"/>
                <a:ea typeface="Outfit Bold" pitchFamily="34" charset="-122"/>
                <a:cs typeface="Outfit Bold" pitchFamily="34" charset="-120"/>
              </a:rPr>
              <a:t>Customer Shopping Behavior Analysis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This project analyzes customer shopping behavior using transactional data from 3,900 purchases. Our goal is to uncover insights into spending patterns, customer segments, product preferences, and subscription behavior to guide strategic business decisions.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58083"/>
            <a:ext cx="7189827" cy="708779"/>
          </a:xfrm>
          <a:prstGeom prst="rect">
            <a:avLst/>
          </a:prstGeom>
          <a:noFill/>
          <a:ln/>
        </p:spPr>
        <p:txBody>
          <a:bodyPr wrap="none" lIns="0" tIns="0" rIns="0" bIns="0" rtlCol="0" anchor="t"/>
          <a:lstStyle/>
          <a:p>
            <a:pPr algn="l" indent="0" marL="0">
              <a:lnSpc>
                <a:spcPts val="5550"/>
              </a:lnSpc>
              <a:buNone/>
            </a:pPr>
            <a:r>
              <a:rPr lang="en-US" sz="4450" b="1" dirty="0">
                <a:solidFill>
                  <a:srgbClr val="E1E5CD"/>
                </a:solidFill>
                <a:latin typeface="Outfit Bold" pitchFamily="34" charset="0"/>
                <a:ea typeface="Outfit Bold" pitchFamily="34" charset="-122"/>
                <a:cs typeface="Outfit Bold" pitchFamily="34" charset="-120"/>
              </a:rPr>
              <a:t>Business Recommendations</a:t>
            </a:r>
            <a:endParaRPr lang="en-US" sz="4450" dirty="0"/>
          </a:p>
        </p:txBody>
      </p:sp>
      <p:sp>
        <p:nvSpPr>
          <p:cNvPr id="3" name="Shape 1"/>
          <p:cNvSpPr/>
          <p:nvPr/>
        </p:nvSpPr>
        <p:spPr>
          <a:xfrm>
            <a:off x="793790" y="2360652"/>
            <a:ext cx="4196358" cy="2403396"/>
          </a:xfrm>
          <a:prstGeom prst="roundRect">
            <a:avLst>
              <a:gd name="adj" fmla="val 6087"/>
            </a:avLst>
          </a:prstGeom>
          <a:solidFill>
            <a:srgbClr val="1C1D1F"/>
          </a:solidFill>
          <a:ln/>
        </p:spPr>
      </p:sp>
      <p:sp>
        <p:nvSpPr>
          <p:cNvPr id="4" name="Shape 2"/>
          <p:cNvSpPr/>
          <p:nvPr/>
        </p:nvSpPr>
        <p:spPr>
          <a:xfrm>
            <a:off x="793790" y="2330172"/>
            <a:ext cx="4196358" cy="121920"/>
          </a:xfrm>
          <a:prstGeom prst="roundRect">
            <a:avLst>
              <a:gd name="adj" fmla="val 27907"/>
            </a:avLst>
          </a:prstGeom>
          <a:solidFill>
            <a:srgbClr val="9FA582"/>
          </a:solidFill>
          <a:ln/>
        </p:spPr>
      </p:sp>
      <p:sp>
        <p:nvSpPr>
          <p:cNvPr id="5" name="Shape 3"/>
          <p:cNvSpPr/>
          <p:nvPr/>
        </p:nvSpPr>
        <p:spPr>
          <a:xfrm>
            <a:off x="2551688" y="2020491"/>
            <a:ext cx="680442" cy="680442"/>
          </a:xfrm>
          <a:prstGeom prst="roundRect">
            <a:avLst>
              <a:gd name="adj" fmla="val 134383"/>
            </a:avLst>
          </a:prstGeom>
          <a:solidFill>
            <a:srgbClr val="9FA582"/>
          </a:solidFill>
          <a:ln/>
        </p:spPr>
      </p:sp>
      <p:sp>
        <p:nvSpPr>
          <p:cNvPr id="6" name="Text 4"/>
          <p:cNvSpPr/>
          <p:nvPr/>
        </p:nvSpPr>
        <p:spPr>
          <a:xfrm>
            <a:off x="2755761" y="2190631"/>
            <a:ext cx="272177" cy="340162"/>
          </a:xfrm>
          <a:prstGeom prst="rect">
            <a:avLst/>
          </a:prstGeom>
          <a:noFill/>
          <a:ln/>
        </p:spPr>
        <p:txBody>
          <a:bodyPr wrap="none" lIns="0" tIns="0" rIns="0" bIns="0" rtlCol="0" anchor="t"/>
          <a:lstStyle/>
          <a:p>
            <a:pPr algn="l" indent="0" marL="0">
              <a:lnSpc>
                <a:spcPts val="3400"/>
              </a:lnSpc>
              <a:buNone/>
            </a:pPr>
            <a:r>
              <a:rPr lang="en-US" sz="2100" b="1" dirty="0">
                <a:solidFill>
                  <a:srgbClr val="000000"/>
                </a:solidFill>
                <a:latin typeface="Outfit Bold" pitchFamily="34" charset="0"/>
                <a:ea typeface="Outfit Bold" pitchFamily="34" charset="-122"/>
                <a:cs typeface="Outfit Bold" pitchFamily="34" charset="-120"/>
              </a:rPr>
              <a:t>1</a:t>
            </a:r>
            <a:endParaRPr lang="en-US" sz="2100" dirty="0"/>
          </a:p>
        </p:txBody>
      </p:sp>
      <p:sp>
        <p:nvSpPr>
          <p:cNvPr id="7" name="Text 5"/>
          <p:cNvSpPr/>
          <p:nvPr/>
        </p:nvSpPr>
        <p:spPr>
          <a:xfrm>
            <a:off x="1051084" y="292762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Boost Subscriptions</a:t>
            </a:r>
            <a:endParaRPr lang="en-US" sz="2200" dirty="0"/>
          </a:p>
        </p:txBody>
      </p:sp>
      <p:sp>
        <p:nvSpPr>
          <p:cNvPr id="8" name="Text 6"/>
          <p:cNvSpPr/>
          <p:nvPr/>
        </p:nvSpPr>
        <p:spPr>
          <a:xfrm>
            <a:off x="1051084" y="3418046"/>
            <a:ext cx="3681770" cy="1088708"/>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Promote exclusive benefits to increase subscriber base and engagement.</a:t>
            </a:r>
            <a:endParaRPr lang="en-US" sz="1750" dirty="0"/>
          </a:p>
        </p:txBody>
      </p:sp>
      <p:sp>
        <p:nvSpPr>
          <p:cNvPr id="9" name="Shape 7"/>
          <p:cNvSpPr/>
          <p:nvPr/>
        </p:nvSpPr>
        <p:spPr>
          <a:xfrm>
            <a:off x="5216962" y="2360652"/>
            <a:ext cx="4196358" cy="2403396"/>
          </a:xfrm>
          <a:prstGeom prst="roundRect">
            <a:avLst>
              <a:gd name="adj" fmla="val 6087"/>
            </a:avLst>
          </a:prstGeom>
          <a:solidFill>
            <a:srgbClr val="1C1D1F"/>
          </a:solidFill>
          <a:ln/>
        </p:spPr>
      </p:sp>
      <p:sp>
        <p:nvSpPr>
          <p:cNvPr id="10" name="Shape 8"/>
          <p:cNvSpPr/>
          <p:nvPr/>
        </p:nvSpPr>
        <p:spPr>
          <a:xfrm>
            <a:off x="5216962" y="2330172"/>
            <a:ext cx="4196358" cy="121920"/>
          </a:xfrm>
          <a:prstGeom prst="roundRect">
            <a:avLst>
              <a:gd name="adj" fmla="val 27907"/>
            </a:avLst>
          </a:prstGeom>
          <a:solidFill>
            <a:srgbClr val="9FA582"/>
          </a:solidFill>
          <a:ln/>
        </p:spPr>
      </p:sp>
      <p:sp>
        <p:nvSpPr>
          <p:cNvPr id="11" name="Shape 9"/>
          <p:cNvSpPr/>
          <p:nvPr/>
        </p:nvSpPr>
        <p:spPr>
          <a:xfrm>
            <a:off x="6974860" y="2020491"/>
            <a:ext cx="680442" cy="680442"/>
          </a:xfrm>
          <a:prstGeom prst="roundRect">
            <a:avLst>
              <a:gd name="adj" fmla="val 134383"/>
            </a:avLst>
          </a:prstGeom>
          <a:solidFill>
            <a:srgbClr val="9FA582"/>
          </a:solidFill>
          <a:ln/>
        </p:spPr>
      </p:sp>
      <p:sp>
        <p:nvSpPr>
          <p:cNvPr id="12" name="Text 10"/>
          <p:cNvSpPr/>
          <p:nvPr/>
        </p:nvSpPr>
        <p:spPr>
          <a:xfrm>
            <a:off x="7178933" y="2190631"/>
            <a:ext cx="272177" cy="340162"/>
          </a:xfrm>
          <a:prstGeom prst="rect">
            <a:avLst/>
          </a:prstGeom>
          <a:noFill/>
          <a:ln/>
        </p:spPr>
        <p:txBody>
          <a:bodyPr wrap="none" lIns="0" tIns="0" rIns="0" bIns="0" rtlCol="0" anchor="t"/>
          <a:lstStyle/>
          <a:p>
            <a:pPr algn="l" indent="0" marL="0">
              <a:lnSpc>
                <a:spcPts val="3400"/>
              </a:lnSpc>
              <a:buNone/>
            </a:pPr>
            <a:r>
              <a:rPr lang="en-US" sz="2100" b="1" dirty="0">
                <a:solidFill>
                  <a:srgbClr val="000000"/>
                </a:solidFill>
                <a:latin typeface="Outfit Bold" pitchFamily="34" charset="0"/>
                <a:ea typeface="Outfit Bold" pitchFamily="34" charset="-122"/>
                <a:cs typeface="Outfit Bold" pitchFamily="34" charset="-120"/>
              </a:rPr>
              <a:t>2</a:t>
            </a:r>
            <a:endParaRPr lang="en-US" sz="2100" dirty="0"/>
          </a:p>
        </p:txBody>
      </p:sp>
      <p:sp>
        <p:nvSpPr>
          <p:cNvPr id="13" name="Text 11"/>
          <p:cNvSpPr/>
          <p:nvPr/>
        </p:nvSpPr>
        <p:spPr>
          <a:xfrm>
            <a:off x="5474256" y="2927628"/>
            <a:ext cx="3643313" cy="354330"/>
          </a:xfrm>
          <a:prstGeom prst="rect">
            <a:avLst/>
          </a:prstGeom>
          <a:noFill/>
          <a:ln/>
        </p:spPr>
        <p:txBody>
          <a:bodyPr wrap="non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Customer Loyalty Programs</a:t>
            </a:r>
            <a:endParaRPr lang="en-US" sz="2200" dirty="0"/>
          </a:p>
        </p:txBody>
      </p:sp>
      <p:sp>
        <p:nvSpPr>
          <p:cNvPr id="14" name="Text 12"/>
          <p:cNvSpPr/>
          <p:nvPr/>
        </p:nvSpPr>
        <p:spPr>
          <a:xfrm>
            <a:off x="5474256" y="3418046"/>
            <a:ext cx="3681770" cy="1088708"/>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Reward repeat buyers to foster loyalty and transition them into the "Loyal" segment.</a:t>
            </a:r>
            <a:endParaRPr lang="en-US" sz="1750" dirty="0"/>
          </a:p>
        </p:txBody>
      </p:sp>
      <p:sp>
        <p:nvSpPr>
          <p:cNvPr id="15" name="Shape 13"/>
          <p:cNvSpPr/>
          <p:nvPr/>
        </p:nvSpPr>
        <p:spPr>
          <a:xfrm>
            <a:off x="9640133" y="2360652"/>
            <a:ext cx="4196358" cy="2403396"/>
          </a:xfrm>
          <a:prstGeom prst="roundRect">
            <a:avLst>
              <a:gd name="adj" fmla="val 6087"/>
            </a:avLst>
          </a:prstGeom>
          <a:solidFill>
            <a:srgbClr val="1C1D1F"/>
          </a:solidFill>
          <a:ln/>
        </p:spPr>
      </p:sp>
      <p:sp>
        <p:nvSpPr>
          <p:cNvPr id="16" name="Shape 14"/>
          <p:cNvSpPr/>
          <p:nvPr/>
        </p:nvSpPr>
        <p:spPr>
          <a:xfrm>
            <a:off x="9640133" y="2330172"/>
            <a:ext cx="4196358" cy="121920"/>
          </a:xfrm>
          <a:prstGeom prst="roundRect">
            <a:avLst>
              <a:gd name="adj" fmla="val 27907"/>
            </a:avLst>
          </a:prstGeom>
          <a:solidFill>
            <a:srgbClr val="9FA582"/>
          </a:solidFill>
          <a:ln/>
        </p:spPr>
      </p:sp>
      <p:sp>
        <p:nvSpPr>
          <p:cNvPr id="17" name="Shape 15"/>
          <p:cNvSpPr/>
          <p:nvPr/>
        </p:nvSpPr>
        <p:spPr>
          <a:xfrm>
            <a:off x="11398032" y="2020491"/>
            <a:ext cx="680442" cy="680442"/>
          </a:xfrm>
          <a:prstGeom prst="roundRect">
            <a:avLst>
              <a:gd name="adj" fmla="val 134383"/>
            </a:avLst>
          </a:prstGeom>
          <a:solidFill>
            <a:srgbClr val="9FA582"/>
          </a:solidFill>
          <a:ln/>
        </p:spPr>
      </p:sp>
      <p:sp>
        <p:nvSpPr>
          <p:cNvPr id="18" name="Text 16"/>
          <p:cNvSpPr/>
          <p:nvPr/>
        </p:nvSpPr>
        <p:spPr>
          <a:xfrm>
            <a:off x="11602105" y="2190631"/>
            <a:ext cx="272177" cy="340162"/>
          </a:xfrm>
          <a:prstGeom prst="rect">
            <a:avLst/>
          </a:prstGeom>
          <a:noFill/>
          <a:ln/>
        </p:spPr>
        <p:txBody>
          <a:bodyPr wrap="none" lIns="0" tIns="0" rIns="0" bIns="0" rtlCol="0" anchor="t"/>
          <a:lstStyle/>
          <a:p>
            <a:pPr algn="l" indent="0" marL="0">
              <a:lnSpc>
                <a:spcPts val="3400"/>
              </a:lnSpc>
              <a:buNone/>
            </a:pPr>
            <a:r>
              <a:rPr lang="en-US" sz="2100" b="1" dirty="0">
                <a:solidFill>
                  <a:srgbClr val="000000"/>
                </a:solidFill>
                <a:latin typeface="Outfit Bold" pitchFamily="34" charset="0"/>
                <a:ea typeface="Outfit Bold" pitchFamily="34" charset="-122"/>
                <a:cs typeface="Outfit Bold" pitchFamily="34" charset="-120"/>
              </a:rPr>
              <a:t>3</a:t>
            </a:r>
            <a:endParaRPr lang="en-US" sz="2100" dirty="0"/>
          </a:p>
        </p:txBody>
      </p:sp>
      <p:sp>
        <p:nvSpPr>
          <p:cNvPr id="19" name="Text 17"/>
          <p:cNvSpPr/>
          <p:nvPr/>
        </p:nvSpPr>
        <p:spPr>
          <a:xfrm>
            <a:off x="9897427" y="2927628"/>
            <a:ext cx="2959537" cy="354330"/>
          </a:xfrm>
          <a:prstGeom prst="rect">
            <a:avLst/>
          </a:prstGeom>
          <a:noFill/>
          <a:ln/>
        </p:spPr>
        <p:txBody>
          <a:bodyPr wrap="non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Review Discount Policy</a:t>
            </a:r>
            <a:endParaRPr lang="en-US" sz="2200" dirty="0"/>
          </a:p>
        </p:txBody>
      </p:sp>
      <p:sp>
        <p:nvSpPr>
          <p:cNvPr id="20" name="Text 18"/>
          <p:cNvSpPr/>
          <p:nvPr/>
        </p:nvSpPr>
        <p:spPr>
          <a:xfrm>
            <a:off x="9897427" y="3418046"/>
            <a:ext cx="3681770" cy="1088708"/>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Strategically adjust discount offerings to balance sales boosts with profit margins.</a:t>
            </a:r>
            <a:endParaRPr lang="en-US" sz="1750" dirty="0"/>
          </a:p>
        </p:txBody>
      </p:sp>
      <p:sp>
        <p:nvSpPr>
          <p:cNvPr id="21" name="Shape 19"/>
          <p:cNvSpPr/>
          <p:nvPr/>
        </p:nvSpPr>
        <p:spPr>
          <a:xfrm>
            <a:off x="793790" y="5331023"/>
            <a:ext cx="6407944" cy="2040493"/>
          </a:xfrm>
          <a:prstGeom prst="roundRect">
            <a:avLst>
              <a:gd name="adj" fmla="val 7170"/>
            </a:avLst>
          </a:prstGeom>
          <a:solidFill>
            <a:srgbClr val="1C1D1F"/>
          </a:solidFill>
          <a:ln/>
        </p:spPr>
      </p:sp>
      <p:sp>
        <p:nvSpPr>
          <p:cNvPr id="22" name="Shape 20"/>
          <p:cNvSpPr/>
          <p:nvPr/>
        </p:nvSpPr>
        <p:spPr>
          <a:xfrm>
            <a:off x="793790" y="5300543"/>
            <a:ext cx="6407944" cy="121920"/>
          </a:xfrm>
          <a:prstGeom prst="roundRect">
            <a:avLst>
              <a:gd name="adj" fmla="val 27907"/>
            </a:avLst>
          </a:prstGeom>
          <a:solidFill>
            <a:srgbClr val="9FA582"/>
          </a:solidFill>
          <a:ln/>
        </p:spPr>
      </p:sp>
      <p:sp>
        <p:nvSpPr>
          <p:cNvPr id="23" name="Shape 21"/>
          <p:cNvSpPr/>
          <p:nvPr/>
        </p:nvSpPr>
        <p:spPr>
          <a:xfrm>
            <a:off x="3657540" y="4990862"/>
            <a:ext cx="680442" cy="680442"/>
          </a:xfrm>
          <a:prstGeom prst="roundRect">
            <a:avLst>
              <a:gd name="adj" fmla="val 134383"/>
            </a:avLst>
          </a:prstGeom>
          <a:solidFill>
            <a:srgbClr val="9FA582"/>
          </a:solidFill>
          <a:ln/>
        </p:spPr>
      </p:sp>
      <p:sp>
        <p:nvSpPr>
          <p:cNvPr id="24" name="Text 22"/>
          <p:cNvSpPr/>
          <p:nvPr/>
        </p:nvSpPr>
        <p:spPr>
          <a:xfrm>
            <a:off x="3861614" y="5161002"/>
            <a:ext cx="272177" cy="340162"/>
          </a:xfrm>
          <a:prstGeom prst="rect">
            <a:avLst/>
          </a:prstGeom>
          <a:noFill/>
          <a:ln/>
        </p:spPr>
        <p:txBody>
          <a:bodyPr wrap="none" lIns="0" tIns="0" rIns="0" bIns="0" rtlCol="0" anchor="t"/>
          <a:lstStyle/>
          <a:p>
            <a:pPr algn="l" indent="0" marL="0">
              <a:lnSpc>
                <a:spcPts val="3400"/>
              </a:lnSpc>
              <a:buNone/>
            </a:pPr>
            <a:r>
              <a:rPr lang="en-US" sz="2100" b="1" dirty="0">
                <a:solidFill>
                  <a:srgbClr val="000000"/>
                </a:solidFill>
                <a:latin typeface="Outfit Bold" pitchFamily="34" charset="0"/>
                <a:ea typeface="Outfit Bold" pitchFamily="34" charset="-122"/>
                <a:cs typeface="Outfit Bold" pitchFamily="34" charset="-120"/>
              </a:rPr>
              <a:t>4</a:t>
            </a:r>
            <a:endParaRPr lang="en-US" sz="2100" dirty="0"/>
          </a:p>
        </p:txBody>
      </p:sp>
      <p:sp>
        <p:nvSpPr>
          <p:cNvPr id="25" name="Text 23"/>
          <p:cNvSpPr/>
          <p:nvPr/>
        </p:nvSpPr>
        <p:spPr>
          <a:xfrm>
            <a:off x="1051084" y="589799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Product Positioning</a:t>
            </a:r>
            <a:endParaRPr lang="en-US" sz="2200" dirty="0"/>
          </a:p>
        </p:txBody>
      </p:sp>
      <p:sp>
        <p:nvSpPr>
          <p:cNvPr id="26" name="Text 24"/>
          <p:cNvSpPr/>
          <p:nvPr/>
        </p:nvSpPr>
        <p:spPr>
          <a:xfrm>
            <a:off x="1051084" y="6388417"/>
            <a:ext cx="5893356" cy="725805"/>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Highlight top-rated and best-selling products in marketing campaigns to maximize appeal.</a:t>
            </a:r>
            <a:endParaRPr lang="en-US" sz="1750" dirty="0"/>
          </a:p>
        </p:txBody>
      </p:sp>
      <p:sp>
        <p:nvSpPr>
          <p:cNvPr id="27" name="Shape 25"/>
          <p:cNvSpPr/>
          <p:nvPr/>
        </p:nvSpPr>
        <p:spPr>
          <a:xfrm>
            <a:off x="7428548" y="5331023"/>
            <a:ext cx="6407944" cy="2040493"/>
          </a:xfrm>
          <a:prstGeom prst="roundRect">
            <a:avLst>
              <a:gd name="adj" fmla="val 7170"/>
            </a:avLst>
          </a:prstGeom>
          <a:solidFill>
            <a:srgbClr val="1C1D1F"/>
          </a:solidFill>
          <a:ln/>
        </p:spPr>
      </p:sp>
      <p:sp>
        <p:nvSpPr>
          <p:cNvPr id="28" name="Shape 26"/>
          <p:cNvSpPr/>
          <p:nvPr/>
        </p:nvSpPr>
        <p:spPr>
          <a:xfrm>
            <a:off x="7428548" y="5300543"/>
            <a:ext cx="6407944" cy="121920"/>
          </a:xfrm>
          <a:prstGeom prst="roundRect">
            <a:avLst>
              <a:gd name="adj" fmla="val 27907"/>
            </a:avLst>
          </a:prstGeom>
          <a:solidFill>
            <a:srgbClr val="9FA582"/>
          </a:solidFill>
          <a:ln/>
        </p:spPr>
      </p:sp>
      <p:sp>
        <p:nvSpPr>
          <p:cNvPr id="29" name="Shape 27"/>
          <p:cNvSpPr/>
          <p:nvPr/>
        </p:nvSpPr>
        <p:spPr>
          <a:xfrm>
            <a:off x="10292298" y="4990862"/>
            <a:ext cx="680442" cy="680442"/>
          </a:xfrm>
          <a:prstGeom prst="roundRect">
            <a:avLst>
              <a:gd name="adj" fmla="val 134383"/>
            </a:avLst>
          </a:prstGeom>
          <a:solidFill>
            <a:srgbClr val="9FA582"/>
          </a:solidFill>
          <a:ln/>
        </p:spPr>
      </p:sp>
      <p:sp>
        <p:nvSpPr>
          <p:cNvPr id="30" name="Text 28"/>
          <p:cNvSpPr/>
          <p:nvPr/>
        </p:nvSpPr>
        <p:spPr>
          <a:xfrm>
            <a:off x="10496371" y="5161002"/>
            <a:ext cx="272177" cy="340162"/>
          </a:xfrm>
          <a:prstGeom prst="rect">
            <a:avLst/>
          </a:prstGeom>
          <a:noFill/>
          <a:ln/>
        </p:spPr>
        <p:txBody>
          <a:bodyPr wrap="none" lIns="0" tIns="0" rIns="0" bIns="0" rtlCol="0" anchor="t"/>
          <a:lstStyle/>
          <a:p>
            <a:pPr algn="l" indent="0" marL="0">
              <a:lnSpc>
                <a:spcPts val="3400"/>
              </a:lnSpc>
              <a:buNone/>
            </a:pPr>
            <a:r>
              <a:rPr lang="en-US" sz="2100" b="1" dirty="0">
                <a:solidFill>
                  <a:srgbClr val="000000"/>
                </a:solidFill>
                <a:latin typeface="Outfit Bold" pitchFamily="34" charset="0"/>
                <a:ea typeface="Outfit Bold" pitchFamily="34" charset="-122"/>
                <a:cs typeface="Outfit Bold" pitchFamily="34" charset="-120"/>
              </a:rPr>
              <a:t>5</a:t>
            </a:r>
            <a:endParaRPr lang="en-US" sz="2100" dirty="0"/>
          </a:p>
        </p:txBody>
      </p:sp>
      <p:sp>
        <p:nvSpPr>
          <p:cNvPr id="31" name="Text 29"/>
          <p:cNvSpPr/>
          <p:nvPr/>
        </p:nvSpPr>
        <p:spPr>
          <a:xfrm>
            <a:off x="7685842" y="589799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Targeted Marketing</a:t>
            </a:r>
            <a:endParaRPr lang="en-US" sz="2200" dirty="0"/>
          </a:p>
        </p:txBody>
      </p:sp>
      <p:sp>
        <p:nvSpPr>
          <p:cNvPr id="32" name="Text 30"/>
          <p:cNvSpPr/>
          <p:nvPr/>
        </p:nvSpPr>
        <p:spPr>
          <a:xfrm>
            <a:off x="7685842" y="6388417"/>
            <a:ext cx="5893356" cy="725805"/>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Focus marketing efforts on high-revenue age groups and express-shipping users for optimal ROI.</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246709" y="440650"/>
            <a:ext cx="4006691" cy="500777"/>
          </a:xfrm>
          <a:prstGeom prst="rect">
            <a:avLst/>
          </a:prstGeom>
          <a:noFill/>
          <a:ln/>
        </p:spPr>
        <p:txBody>
          <a:bodyPr wrap="none" lIns="0" tIns="0" rIns="0" bIns="0" rtlCol="0" anchor="t"/>
          <a:lstStyle/>
          <a:p>
            <a:pPr algn="l" indent="0" marL="0">
              <a:lnSpc>
                <a:spcPts val="3900"/>
              </a:lnSpc>
              <a:buNone/>
            </a:pPr>
            <a:r>
              <a:rPr lang="en-US" sz="3150" b="1" dirty="0">
                <a:solidFill>
                  <a:srgbClr val="E1E5CD"/>
                </a:solidFill>
                <a:latin typeface="Outfit Bold" pitchFamily="34" charset="0"/>
                <a:ea typeface="Outfit Bold" pitchFamily="34" charset="-122"/>
                <a:cs typeface="Outfit Bold" pitchFamily="34" charset="-120"/>
              </a:rPr>
              <a:t>Dataset Summary</a:t>
            </a:r>
            <a:endParaRPr lang="en-US" sz="3150" dirty="0"/>
          </a:p>
        </p:txBody>
      </p:sp>
      <p:sp>
        <p:nvSpPr>
          <p:cNvPr id="3" name="Text 1"/>
          <p:cNvSpPr/>
          <p:nvPr/>
        </p:nvSpPr>
        <p:spPr>
          <a:xfrm>
            <a:off x="2246709" y="1325999"/>
            <a:ext cx="4872990" cy="512683"/>
          </a:xfrm>
          <a:prstGeom prst="rect">
            <a:avLst/>
          </a:prstGeom>
          <a:noFill/>
          <a:ln/>
        </p:spPr>
        <p:txBody>
          <a:bodyPr wrap="square" lIns="0" tIns="0" rIns="0" bIns="0" rtlCol="0" anchor="t"/>
          <a:lstStyle/>
          <a:p>
            <a:pPr algn="l" indent="0" marL="0">
              <a:lnSpc>
                <a:spcPts val="2000"/>
              </a:lnSpc>
              <a:buNone/>
            </a:pPr>
            <a:r>
              <a:rPr lang="en-US" sz="1250" dirty="0">
                <a:solidFill>
                  <a:srgbClr val="C2C4B5"/>
                </a:solidFill>
                <a:latin typeface="Bitter" pitchFamily="34" charset="0"/>
                <a:ea typeface="Bitter" pitchFamily="34" charset="-122"/>
                <a:cs typeface="Bitter" pitchFamily="34" charset="-120"/>
              </a:rPr>
              <a:t>Our dataset comprises 3,900 rows and 18 columns, offering a comprehensive view of customer interactions.</a:t>
            </a:r>
            <a:endParaRPr lang="en-US" sz="1250" dirty="0"/>
          </a:p>
        </p:txBody>
      </p:sp>
      <p:sp>
        <p:nvSpPr>
          <p:cNvPr id="4" name="Text 2"/>
          <p:cNvSpPr/>
          <p:nvPr/>
        </p:nvSpPr>
        <p:spPr>
          <a:xfrm>
            <a:off x="2246709" y="1982867"/>
            <a:ext cx="4872990" cy="512683"/>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C2C4B5"/>
                </a:solidFill>
                <a:latin typeface="Bitter" pitchFamily="34" charset="0"/>
                <a:ea typeface="Bitter" pitchFamily="34" charset="-122"/>
                <a:cs typeface="Bitter" pitchFamily="34" charset="-120"/>
              </a:rPr>
              <a:t>Customer Demographics:</a:t>
            </a:r>
            <a:pPr algn="l" indent="0" marL="0">
              <a:lnSpc>
                <a:spcPts val="2000"/>
              </a:lnSpc>
              <a:buNone/>
            </a:pPr>
            <a:r>
              <a:rPr lang="en-US" sz="1250" dirty="0">
                <a:solidFill>
                  <a:srgbClr val="C2C4B5"/>
                </a:solidFill>
                <a:latin typeface="Bitter" pitchFamily="34" charset="0"/>
                <a:ea typeface="Bitter" pitchFamily="34" charset="-122"/>
                <a:cs typeface="Bitter" pitchFamily="34" charset="-120"/>
              </a:rPr>
              <a:t> Age, Gender, Location, Subscription Status</a:t>
            </a:r>
            <a:endParaRPr lang="en-US" sz="1250" dirty="0"/>
          </a:p>
        </p:txBody>
      </p:sp>
      <p:sp>
        <p:nvSpPr>
          <p:cNvPr id="5" name="Text 3"/>
          <p:cNvSpPr/>
          <p:nvPr/>
        </p:nvSpPr>
        <p:spPr>
          <a:xfrm>
            <a:off x="2246709" y="2551628"/>
            <a:ext cx="4872990" cy="512683"/>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C2C4B5"/>
                </a:solidFill>
                <a:latin typeface="Bitter" pitchFamily="34" charset="0"/>
                <a:ea typeface="Bitter" pitchFamily="34" charset="-122"/>
                <a:cs typeface="Bitter" pitchFamily="34" charset="-120"/>
              </a:rPr>
              <a:t>Purchase Details:</a:t>
            </a:r>
            <a:pPr algn="l" indent="0" marL="0">
              <a:lnSpc>
                <a:spcPts val="2000"/>
              </a:lnSpc>
              <a:buNone/>
            </a:pPr>
            <a:r>
              <a:rPr lang="en-US" sz="1250" dirty="0">
                <a:solidFill>
                  <a:srgbClr val="C2C4B5"/>
                </a:solidFill>
                <a:latin typeface="Bitter" pitchFamily="34" charset="0"/>
                <a:ea typeface="Bitter" pitchFamily="34" charset="-122"/>
                <a:cs typeface="Bitter" pitchFamily="34" charset="-120"/>
              </a:rPr>
              <a:t> Item Purchased, Category, Purchase Amount, Season, Size, Color</a:t>
            </a:r>
            <a:endParaRPr lang="en-US" sz="1250" dirty="0"/>
          </a:p>
        </p:txBody>
      </p:sp>
      <p:sp>
        <p:nvSpPr>
          <p:cNvPr id="6" name="Text 4"/>
          <p:cNvSpPr/>
          <p:nvPr/>
        </p:nvSpPr>
        <p:spPr>
          <a:xfrm>
            <a:off x="2246709" y="3120390"/>
            <a:ext cx="4872990" cy="769025"/>
          </a:xfrm>
          <a:prstGeom prst="rect">
            <a:avLst/>
          </a:prstGeom>
          <a:noFill/>
          <a:ln/>
        </p:spPr>
        <p:txBody>
          <a:bodyPr wrap="square" lIns="0" tIns="0" rIns="0" bIns="0" rtlCol="0" anchor="t"/>
          <a:lstStyle/>
          <a:p>
            <a:pPr algn="l" marL="342900" indent="-342900">
              <a:lnSpc>
                <a:spcPts val="2000"/>
              </a:lnSpc>
              <a:buSzPct val="100000"/>
              <a:buChar char="•"/>
            </a:pPr>
            <a:r>
              <a:rPr lang="en-US" sz="1250" b="1" dirty="0">
                <a:solidFill>
                  <a:srgbClr val="C2C4B5"/>
                </a:solidFill>
                <a:latin typeface="Bitter" pitchFamily="34" charset="0"/>
                <a:ea typeface="Bitter" pitchFamily="34" charset="-122"/>
                <a:cs typeface="Bitter" pitchFamily="34" charset="-120"/>
              </a:rPr>
              <a:t>Shopping Behavior:</a:t>
            </a:r>
            <a:pPr algn="l" indent="0" marL="0">
              <a:lnSpc>
                <a:spcPts val="2000"/>
              </a:lnSpc>
              <a:buNone/>
            </a:pPr>
            <a:r>
              <a:rPr lang="en-US" sz="1250" dirty="0">
                <a:solidFill>
                  <a:srgbClr val="C2C4B5"/>
                </a:solidFill>
                <a:latin typeface="Bitter" pitchFamily="34" charset="0"/>
                <a:ea typeface="Bitter" pitchFamily="34" charset="-122"/>
                <a:cs typeface="Bitter" pitchFamily="34" charset="-120"/>
              </a:rPr>
              <a:t> Discount Applied, Promo Code Used, Previous Purchases, Frequency of Purchases, Review Rating, Shipping Type</a:t>
            </a:r>
            <a:endParaRPr lang="en-US" sz="1250" dirty="0"/>
          </a:p>
        </p:txBody>
      </p:sp>
      <p:pic>
        <p:nvPicPr>
          <p:cNvPr id="7" name="Image 0" descr="preencoded.png">    </p:cNvPr>
          <p:cNvPicPr>
            <a:picLocks noChangeAspect="1"/>
          </p:cNvPicPr>
          <p:nvPr/>
        </p:nvPicPr>
        <p:blipFill>
          <a:blip r:embed="rId1"/>
          <a:stretch>
            <a:fillRect/>
          </a:stretch>
        </p:blipFill>
        <p:spPr>
          <a:xfrm>
            <a:off x="7518321" y="1362075"/>
            <a:ext cx="4872990" cy="4872990"/>
          </a:xfrm>
          <a:prstGeom prst="rect">
            <a:avLst/>
          </a:prstGeom>
        </p:spPr>
      </p:pic>
      <p:sp>
        <p:nvSpPr>
          <p:cNvPr id="8" name="Shape 5"/>
          <p:cNvSpPr/>
          <p:nvPr/>
        </p:nvSpPr>
        <p:spPr>
          <a:xfrm>
            <a:off x="7518321" y="6415326"/>
            <a:ext cx="4872990" cy="1193602"/>
          </a:xfrm>
          <a:prstGeom prst="roundRect">
            <a:avLst>
              <a:gd name="adj" fmla="val 2014"/>
            </a:avLst>
          </a:prstGeom>
          <a:solidFill>
            <a:srgbClr val="2A2C20"/>
          </a:solidFill>
          <a:ln/>
        </p:spPr>
      </p:sp>
      <p:pic>
        <p:nvPicPr>
          <p:cNvPr id="9" name="Image 1" descr="preencoded.png">    </p:cNvPr>
          <p:cNvPicPr>
            <a:picLocks noChangeAspect="1"/>
          </p:cNvPicPr>
          <p:nvPr/>
        </p:nvPicPr>
        <p:blipFill>
          <a:blip r:embed="rId2"/>
          <a:stretch>
            <a:fillRect/>
          </a:stretch>
        </p:blipFill>
        <p:spPr>
          <a:xfrm>
            <a:off x="7678579" y="6650593"/>
            <a:ext cx="200263" cy="160258"/>
          </a:xfrm>
          <a:prstGeom prst="rect">
            <a:avLst/>
          </a:prstGeom>
        </p:spPr>
      </p:pic>
      <p:sp>
        <p:nvSpPr>
          <p:cNvPr id="10" name="Text 6"/>
          <p:cNvSpPr/>
          <p:nvPr/>
        </p:nvSpPr>
        <p:spPr>
          <a:xfrm>
            <a:off x="8039100" y="6615589"/>
            <a:ext cx="4191952" cy="769025"/>
          </a:xfrm>
          <a:prstGeom prst="rect">
            <a:avLst/>
          </a:prstGeom>
          <a:noFill/>
          <a:ln/>
        </p:spPr>
        <p:txBody>
          <a:bodyPr wrap="square" lIns="0" tIns="0" rIns="0" bIns="0" rtlCol="0" anchor="t"/>
          <a:lstStyle/>
          <a:p>
            <a:pPr algn="l" indent="0" marL="0">
              <a:lnSpc>
                <a:spcPts val="2000"/>
              </a:lnSpc>
              <a:buNone/>
            </a:pPr>
            <a:r>
              <a:rPr lang="en-US" sz="1250" dirty="0">
                <a:solidFill>
                  <a:srgbClr val="FFFFFF"/>
                </a:solidFill>
                <a:latin typeface="Bitter" pitchFamily="34" charset="0"/>
                <a:ea typeface="Bitter" pitchFamily="34" charset="-122"/>
                <a:cs typeface="Bitter" pitchFamily="34" charset="-120"/>
              </a:rPr>
              <a:t>Missing Data: 37 values in the Review Rating column were imputed using the median rating per product category.</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614124" y="1184791"/>
            <a:ext cx="6930747" cy="548402"/>
          </a:xfrm>
          <a:prstGeom prst="rect">
            <a:avLst/>
          </a:prstGeom>
          <a:noFill/>
          <a:ln/>
        </p:spPr>
        <p:txBody>
          <a:bodyPr wrap="none" lIns="0" tIns="0" rIns="0" bIns="0" rtlCol="0" anchor="t"/>
          <a:lstStyle/>
          <a:p>
            <a:pPr algn="l" indent="0" marL="0">
              <a:lnSpc>
                <a:spcPts val="4300"/>
              </a:lnSpc>
              <a:buNone/>
            </a:pPr>
            <a:r>
              <a:rPr lang="en-US" sz="3450" b="1" dirty="0">
                <a:solidFill>
                  <a:srgbClr val="E1E5CD"/>
                </a:solidFill>
                <a:latin typeface="Outfit Bold" pitchFamily="34" charset="0"/>
                <a:ea typeface="Outfit Bold" pitchFamily="34" charset="-122"/>
                <a:cs typeface="Outfit Bold" pitchFamily="34" charset="-120"/>
              </a:rPr>
              <a:t>Exploratory Data Analysis: Python</a:t>
            </a:r>
            <a:endParaRPr lang="en-US" sz="3450" dirty="0"/>
          </a:p>
        </p:txBody>
      </p:sp>
      <p:sp>
        <p:nvSpPr>
          <p:cNvPr id="4" name="Shape 1"/>
          <p:cNvSpPr/>
          <p:nvPr/>
        </p:nvSpPr>
        <p:spPr>
          <a:xfrm>
            <a:off x="614124" y="1996321"/>
            <a:ext cx="7915751" cy="1352550"/>
          </a:xfrm>
          <a:prstGeom prst="roundRect">
            <a:avLst>
              <a:gd name="adj" fmla="val 8113"/>
            </a:avLst>
          </a:prstGeom>
          <a:solidFill>
            <a:srgbClr val="1C1D1F"/>
          </a:solidFill>
          <a:ln w="22860">
            <a:solidFill>
              <a:srgbClr val="545557"/>
            </a:solidFill>
            <a:prstDash val="solid"/>
          </a:ln>
        </p:spPr>
      </p:sp>
      <p:sp>
        <p:nvSpPr>
          <p:cNvPr id="5" name="Shape 2"/>
          <p:cNvSpPr/>
          <p:nvPr/>
        </p:nvSpPr>
        <p:spPr>
          <a:xfrm>
            <a:off x="591264" y="1996321"/>
            <a:ext cx="91440" cy="1352550"/>
          </a:xfrm>
          <a:prstGeom prst="roundRect">
            <a:avLst>
              <a:gd name="adj" fmla="val 28787"/>
            </a:avLst>
          </a:prstGeom>
          <a:solidFill>
            <a:srgbClr val="9FA582"/>
          </a:solidFill>
          <a:ln/>
        </p:spPr>
      </p:sp>
      <p:sp>
        <p:nvSpPr>
          <p:cNvPr id="6" name="Text 3"/>
          <p:cNvSpPr/>
          <p:nvPr/>
        </p:nvSpPr>
        <p:spPr>
          <a:xfrm>
            <a:off x="880943" y="2194560"/>
            <a:ext cx="2781895" cy="274082"/>
          </a:xfrm>
          <a:prstGeom prst="rect">
            <a:avLst/>
          </a:prstGeom>
          <a:noFill/>
          <a:ln/>
        </p:spPr>
        <p:txBody>
          <a:bodyPr wrap="none" lIns="0" tIns="0" rIns="0" bIns="0" rtlCol="0" anchor="t"/>
          <a:lstStyle/>
          <a:p>
            <a:pPr algn="l" indent="0" marL="0">
              <a:lnSpc>
                <a:spcPts val="2150"/>
              </a:lnSpc>
              <a:buNone/>
            </a:pPr>
            <a:r>
              <a:rPr lang="en-US" sz="1700" b="1" dirty="0">
                <a:solidFill>
                  <a:srgbClr val="C2C4B5"/>
                </a:solidFill>
                <a:latin typeface="Outfit Bold" pitchFamily="34" charset="0"/>
                <a:ea typeface="Outfit Bold" pitchFamily="34" charset="-122"/>
                <a:cs typeface="Outfit Bold" pitchFamily="34" charset="-120"/>
              </a:rPr>
              <a:t>Data Loading &amp; Exploration</a:t>
            </a:r>
            <a:endParaRPr lang="en-US" sz="1700" dirty="0"/>
          </a:p>
        </p:txBody>
      </p:sp>
      <p:sp>
        <p:nvSpPr>
          <p:cNvPr id="7" name="Text 4"/>
          <p:cNvSpPr/>
          <p:nvPr/>
        </p:nvSpPr>
        <p:spPr>
          <a:xfrm>
            <a:off x="880943" y="2573893"/>
            <a:ext cx="7450693" cy="576739"/>
          </a:xfrm>
          <a:prstGeom prst="rect">
            <a:avLst/>
          </a:prstGeom>
          <a:noFill/>
          <a:ln/>
        </p:spPr>
        <p:txBody>
          <a:bodyPr wrap="square" lIns="0" tIns="0" rIns="0" bIns="0" rtlCol="0" anchor="t"/>
          <a:lstStyle/>
          <a:p>
            <a:pPr algn="l" indent="0" marL="0">
              <a:lnSpc>
                <a:spcPts val="2200"/>
              </a:lnSpc>
              <a:buNone/>
            </a:pPr>
            <a:r>
              <a:rPr lang="en-US" sz="1350" dirty="0">
                <a:solidFill>
                  <a:srgbClr val="C2C4B5"/>
                </a:solidFill>
                <a:latin typeface="Bitter" pitchFamily="34" charset="0"/>
                <a:ea typeface="Bitter" pitchFamily="34" charset="-122"/>
                <a:cs typeface="Bitter" pitchFamily="34" charset="-120"/>
              </a:rPr>
              <a:t>Imported dataset with pandas, checked structure with </a:t>
            </a:r>
            <a:pPr algn="l" indent="0" marL="0">
              <a:lnSpc>
                <a:spcPts val="2200"/>
              </a:lnSpc>
              <a:buNone/>
            </a:pPr>
            <a:r>
              <a:rPr lang="en-US" sz="1350" dirty="0">
                <a:solidFill>
                  <a:srgbClr val="C2C4B5"/>
                </a:solidFill>
                <a:highlight>
                  <a:srgbClr val="292A2C"/>
                </a:highlight>
                <a:latin typeface="Consolas" pitchFamily="34" charset="0"/>
                <a:ea typeface="Consolas" pitchFamily="34" charset="-122"/>
                <a:cs typeface="Consolas" pitchFamily="34" charset="-120"/>
              </a:rPr>
              <a:t>df.info()</a:t>
            </a:r>
            <a:pPr algn="l" indent="0" marL="0">
              <a:lnSpc>
                <a:spcPts val="2200"/>
              </a:lnSpc>
              <a:buNone/>
            </a:pPr>
            <a:r>
              <a:rPr lang="en-US" sz="1350" dirty="0">
                <a:solidFill>
                  <a:srgbClr val="C2C4B5"/>
                </a:solidFill>
                <a:latin typeface="Bitter" pitchFamily="34" charset="0"/>
                <a:ea typeface="Bitter" pitchFamily="34" charset="-122"/>
                <a:cs typeface="Bitter" pitchFamily="34" charset="-120"/>
              </a:rPr>
              <a:t> and summary statistics with </a:t>
            </a:r>
            <a:pPr algn="l" indent="0" marL="0">
              <a:lnSpc>
                <a:spcPts val="2200"/>
              </a:lnSpc>
              <a:buNone/>
            </a:pPr>
            <a:r>
              <a:rPr lang="en-US" sz="1350" dirty="0">
                <a:solidFill>
                  <a:srgbClr val="C2C4B5"/>
                </a:solidFill>
                <a:highlight>
                  <a:srgbClr val="292A2C"/>
                </a:highlight>
                <a:latin typeface="Consolas" pitchFamily="34" charset="0"/>
                <a:ea typeface="Consolas" pitchFamily="34" charset="-122"/>
                <a:cs typeface="Consolas" pitchFamily="34" charset="-120"/>
              </a:rPr>
              <a:t>.describe()</a:t>
            </a:r>
            <a:pPr algn="l" indent="0" marL="0">
              <a:lnSpc>
                <a:spcPts val="2200"/>
              </a:lnSpc>
              <a:buNone/>
            </a:pPr>
            <a:r>
              <a:rPr lang="en-US" sz="1350" dirty="0">
                <a:solidFill>
                  <a:srgbClr val="C2C4B5"/>
                </a:solidFill>
                <a:latin typeface="Bitter" pitchFamily="34" charset="0"/>
                <a:ea typeface="Bitter" pitchFamily="34" charset="-122"/>
                <a:cs typeface="Bitter" pitchFamily="34" charset="-120"/>
              </a:rPr>
              <a:t>.</a:t>
            </a:r>
            <a:endParaRPr lang="en-US" sz="1350" dirty="0"/>
          </a:p>
        </p:txBody>
      </p:sp>
      <p:sp>
        <p:nvSpPr>
          <p:cNvPr id="8" name="Shape 5"/>
          <p:cNvSpPr/>
          <p:nvPr/>
        </p:nvSpPr>
        <p:spPr>
          <a:xfrm>
            <a:off x="614124" y="3524250"/>
            <a:ext cx="7915751" cy="1056561"/>
          </a:xfrm>
          <a:prstGeom prst="roundRect">
            <a:avLst>
              <a:gd name="adj" fmla="val 10385"/>
            </a:avLst>
          </a:prstGeom>
          <a:solidFill>
            <a:srgbClr val="1C1D1F"/>
          </a:solidFill>
          <a:ln w="22860">
            <a:solidFill>
              <a:srgbClr val="545557"/>
            </a:solidFill>
            <a:prstDash val="solid"/>
          </a:ln>
        </p:spPr>
      </p:sp>
      <p:sp>
        <p:nvSpPr>
          <p:cNvPr id="9" name="Shape 6"/>
          <p:cNvSpPr/>
          <p:nvPr/>
        </p:nvSpPr>
        <p:spPr>
          <a:xfrm>
            <a:off x="591264" y="3524250"/>
            <a:ext cx="91440" cy="1056561"/>
          </a:xfrm>
          <a:prstGeom prst="roundRect">
            <a:avLst>
              <a:gd name="adj" fmla="val 28787"/>
            </a:avLst>
          </a:prstGeom>
          <a:solidFill>
            <a:srgbClr val="9FA582"/>
          </a:solidFill>
          <a:ln/>
        </p:spPr>
      </p:sp>
      <p:sp>
        <p:nvSpPr>
          <p:cNvPr id="10" name="Text 7"/>
          <p:cNvSpPr/>
          <p:nvPr/>
        </p:nvSpPr>
        <p:spPr>
          <a:xfrm>
            <a:off x="880943" y="3722489"/>
            <a:ext cx="2265402" cy="274082"/>
          </a:xfrm>
          <a:prstGeom prst="rect">
            <a:avLst/>
          </a:prstGeom>
          <a:noFill/>
          <a:ln/>
        </p:spPr>
        <p:txBody>
          <a:bodyPr wrap="none" lIns="0" tIns="0" rIns="0" bIns="0" rtlCol="0" anchor="t"/>
          <a:lstStyle/>
          <a:p>
            <a:pPr algn="l" indent="0" marL="0">
              <a:lnSpc>
                <a:spcPts val="2150"/>
              </a:lnSpc>
              <a:buNone/>
            </a:pPr>
            <a:r>
              <a:rPr lang="en-US" sz="1700" b="1" dirty="0">
                <a:solidFill>
                  <a:srgbClr val="C2C4B5"/>
                </a:solidFill>
                <a:latin typeface="Outfit Bold" pitchFamily="34" charset="0"/>
                <a:ea typeface="Outfit Bold" pitchFamily="34" charset="-122"/>
                <a:cs typeface="Outfit Bold" pitchFamily="34" charset="-120"/>
              </a:rPr>
              <a:t>Missing Data Handling</a:t>
            </a:r>
            <a:endParaRPr lang="en-US" sz="1700" dirty="0"/>
          </a:p>
        </p:txBody>
      </p:sp>
      <p:sp>
        <p:nvSpPr>
          <p:cNvPr id="11" name="Text 8"/>
          <p:cNvSpPr/>
          <p:nvPr/>
        </p:nvSpPr>
        <p:spPr>
          <a:xfrm>
            <a:off x="880943" y="4101822"/>
            <a:ext cx="7450693" cy="280749"/>
          </a:xfrm>
          <a:prstGeom prst="rect">
            <a:avLst/>
          </a:prstGeom>
          <a:noFill/>
          <a:ln/>
        </p:spPr>
        <p:txBody>
          <a:bodyPr wrap="none" lIns="0" tIns="0" rIns="0" bIns="0" rtlCol="0" anchor="t"/>
          <a:lstStyle/>
          <a:p>
            <a:pPr algn="l" indent="0" marL="0">
              <a:lnSpc>
                <a:spcPts val="2200"/>
              </a:lnSpc>
              <a:buNone/>
            </a:pPr>
            <a:r>
              <a:rPr lang="en-US" sz="1350" dirty="0">
                <a:solidFill>
                  <a:srgbClr val="C2C4B5"/>
                </a:solidFill>
                <a:latin typeface="Bitter" pitchFamily="34" charset="0"/>
                <a:ea typeface="Bitter" pitchFamily="34" charset="-122"/>
                <a:cs typeface="Bitter" pitchFamily="34" charset="-120"/>
              </a:rPr>
              <a:t>Imputed missing 'Review Rating' values using the median rating of each product category.</a:t>
            </a:r>
            <a:endParaRPr lang="en-US" sz="1350" dirty="0"/>
          </a:p>
        </p:txBody>
      </p:sp>
      <p:sp>
        <p:nvSpPr>
          <p:cNvPr id="12" name="Shape 9"/>
          <p:cNvSpPr/>
          <p:nvPr/>
        </p:nvSpPr>
        <p:spPr>
          <a:xfrm>
            <a:off x="614124" y="4756190"/>
            <a:ext cx="7915751" cy="1056561"/>
          </a:xfrm>
          <a:prstGeom prst="roundRect">
            <a:avLst>
              <a:gd name="adj" fmla="val 10385"/>
            </a:avLst>
          </a:prstGeom>
          <a:solidFill>
            <a:srgbClr val="1C1D1F"/>
          </a:solidFill>
          <a:ln w="22860">
            <a:solidFill>
              <a:srgbClr val="545557"/>
            </a:solidFill>
            <a:prstDash val="solid"/>
          </a:ln>
        </p:spPr>
      </p:sp>
      <p:sp>
        <p:nvSpPr>
          <p:cNvPr id="13" name="Shape 10"/>
          <p:cNvSpPr/>
          <p:nvPr/>
        </p:nvSpPr>
        <p:spPr>
          <a:xfrm>
            <a:off x="591264" y="4756190"/>
            <a:ext cx="91440" cy="1056561"/>
          </a:xfrm>
          <a:prstGeom prst="roundRect">
            <a:avLst>
              <a:gd name="adj" fmla="val 28787"/>
            </a:avLst>
          </a:prstGeom>
          <a:solidFill>
            <a:srgbClr val="9FA582"/>
          </a:solidFill>
          <a:ln/>
        </p:spPr>
      </p:sp>
      <p:sp>
        <p:nvSpPr>
          <p:cNvPr id="14" name="Text 11"/>
          <p:cNvSpPr/>
          <p:nvPr/>
        </p:nvSpPr>
        <p:spPr>
          <a:xfrm>
            <a:off x="880943" y="4954429"/>
            <a:ext cx="2446258" cy="274082"/>
          </a:xfrm>
          <a:prstGeom prst="rect">
            <a:avLst/>
          </a:prstGeom>
          <a:noFill/>
          <a:ln/>
        </p:spPr>
        <p:txBody>
          <a:bodyPr wrap="none" lIns="0" tIns="0" rIns="0" bIns="0" rtlCol="0" anchor="t"/>
          <a:lstStyle/>
          <a:p>
            <a:pPr algn="l" indent="0" marL="0">
              <a:lnSpc>
                <a:spcPts val="2150"/>
              </a:lnSpc>
              <a:buNone/>
            </a:pPr>
            <a:r>
              <a:rPr lang="en-US" sz="1700" b="1" dirty="0">
                <a:solidFill>
                  <a:srgbClr val="C2C4B5"/>
                </a:solidFill>
                <a:latin typeface="Outfit Bold" pitchFamily="34" charset="0"/>
                <a:ea typeface="Outfit Bold" pitchFamily="34" charset="-122"/>
                <a:cs typeface="Outfit Bold" pitchFamily="34" charset="-120"/>
              </a:rPr>
              <a:t>Column Standardization</a:t>
            </a:r>
            <a:endParaRPr lang="en-US" sz="1700" dirty="0"/>
          </a:p>
        </p:txBody>
      </p:sp>
      <p:sp>
        <p:nvSpPr>
          <p:cNvPr id="15" name="Text 12"/>
          <p:cNvSpPr/>
          <p:nvPr/>
        </p:nvSpPr>
        <p:spPr>
          <a:xfrm>
            <a:off x="880943" y="5333762"/>
            <a:ext cx="7450693" cy="280749"/>
          </a:xfrm>
          <a:prstGeom prst="rect">
            <a:avLst/>
          </a:prstGeom>
          <a:noFill/>
          <a:ln/>
        </p:spPr>
        <p:txBody>
          <a:bodyPr wrap="none" lIns="0" tIns="0" rIns="0" bIns="0" rtlCol="0" anchor="t"/>
          <a:lstStyle/>
          <a:p>
            <a:pPr algn="l" indent="0" marL="0">
              <a:lnSpc>
                <a:spcPts val="2200"/>
              </a:lnSpc>
              <a:buNone/>
            </a:pPr>
            <a:r>
              <a:rPr lang="en-US" sz="1350" dirty="0">
                <a:solidFill>
                  <a:srgbClr val="C2C4B5"/>
                </a:solidFill>
                <a:latin typeface="Bitter" pitchFamily="34" charset="0"/>
                <a:ea typeface="Bitter" pitchFamily="34" charset="-122"/>
                <a:cs typeface="Bitter" pitchFamily="34" charset="-120"/>
              </a:rPr>
              <a:t>Renamed columns to </a:t>
            </a:r>
            <a:pPr algn="l" indent="0" marL="0">
              <a:lnSpc>
                <a:spcPts val="2200"/>
              </a:lnSpc>
              <a:buNone/>
            </a:pPr>
            <a:r>
              <a:rPr lang="en-US" sz="1350" b="1" dirty="0">
                <a:solidFill>
                  <a:srgbClr val="C2C4B5"/>
                </a:solidFill>
                <a:latin typeface="Bitter" pitchFamily="34" charset="0"/>
                <a:ea typeface="Bitter" pitchFamily="34" charset="-122"/>
                <a:cs typeface="Bitter" pitchFamily="34" charset="-120"/>
              </a:rPr>
              <a:t>snake_case</a:t>
            </a:r>
            <a:pPr algn="l" indent="0" marL="0">
              <a:lnSpc>
                <a:spcPts val="2200"/>
              </a:lnSpc>
              <a:buNone/>
            </a:pPr>
            <a:r>
              <a:rPr lang="en-US" sz="1350" dirty="0">
                <a:solidFill>
                  <a:srgbClr val="C2C4B5"/>
                </a:solidFill>
                <a:latin typeface="Bitter" pitchFamily="34" charset="0"/>
                <a:ea typeface="Bitter" pitchFamily="34" charset="-122"/>
                <a:cs typeface="Bitter" pitchFamily="34" charset="-120"/>
              </a:rPr>
              <a:t> for improved readability and consistency.</a:t>
            </a:r>
            <a:endParaRPr lang="en-US" sz="1350" dirty="0"/>
          </a:p>
        </p:txBody>
      </p:sp>
      <p:sp>
        <p:nvSpPr>
          <p:cNvPr id="16" name="Shape 13"/>
          <p:cNvSpPr/>
          <p:nvPr/>
        </p:nvSpPr>
        <p:spPr>
          <a:xfrm>
            <a:off x="614124" y="5988129"/>
            <a:ext cx="7915751" cy="1056561"/>
          </a:xfrm>
          <a:prstGeom prst="roundRect">
            <a:avLst>
              <a:gd name="adj" fmla="val 10385"/>
            </a:avLst>
          </a:prstGeom>
          <a:solidFill>
            <a:srgbClr val="1C1D1F"/>
          </a:solidFill>
          <a:ln w="22860">
            <a:solidFill>
              <a:srgbClr val="545557"/>
            </a:solidFill>
            <a:prstDash val="solid"/>
          </a:ln>
        </p:spPr>
      </p:sp>
      <p:sp>
        <p:nvSpPr>
          <p:cNvPr id="17" name="Shape 14"/>
          <p:cNvSpPr/>
          <p:nvPr/>
        </p:nvSpPr>
        <p:spPr>
          <a:xfrm>
            <a:off x="591264" y="5988129"/>
            <a:ext cx="91440" cy="1056561"/>
          </a:xfrm>
          <a:prstGeom prst="roundRect">
            <a:avLst>
              <a:gd name="adj" fmla="val 28787"/>
            </a:avLst>
          </a:prstGeom>
          <a:solidFill>
            <a:srgbClr val="9FA582"/>
          </a:solidFill>
          <a:ln/>
        </p:spPr>
      </p:sp>
      <p:sp>
        <p:nvSpPr>
          <p:cNvPr id="18" name="Text 15"/>
          <p:cNvSpPr/>
          <p:nvPr/>
        </p:nvSpPr>
        <p:spPr>
          <a:xfrm>
            <a:off x="880943" y="6186368"/>
            <a:ext cx="2193488" cy="274082"/>
          </a:xfrm>
          <a:prstGeom prst="rect">
            <a:avLst/>
          </a:prstGeom>
          <a:noFill/>
          <a:ln/>
        </p:spPr>
        <p:txBody>
          <a:bodyPr wrap="none" lIns="0" tIns="0" rIns="0" bIns="0" rtlCol="0" anchor="t"/>
          <a:lstStyle/>
          <a:p>
            <a:pPr algn="l" indent="0" marL="0">
              <a:lnSpc>
                <a:spcPts val="2150"/>
              </a:lnSpc>
              <a:buNone/>
            </a:pPr>
            <a:r>
              <a:rPr lang="en-US" sz="1700" b="1" dirty="0">
                <a:solidFill>
                  <a:srgbClr val="C2C4B5"/>
                </a:solidFill>
                <a:latin typeface="Outfit Bold" pitchFamily="34" charset="0"/>
                <a:ea typeface="Outfit Bold" pitchFamily="34" charset="-122"/>
                <a:cs typeface="Outfit Bold" pitchFamily="34" charset="-120"/>
              </a:rPr>
              <a:t>Feature Engineering</a:t>
            </a:r>
            <a:endParaRPr lang="en-US" sz="1700" dirty="0"/>
          </a:p>
        </p:txBody>
      </p:sp>
      <p:sp>
        <p:nvSpPr>
          <p:cNvPr id="19" name="Text 16"/>
          <p:cNvSpPr/>
          <p:nvPr/>
        </p:nvSpPr>
        <p:spPr>
          <a:xfrm>
            <a:off x="880943" y="6565702"/>
            <a:ext cx="7450693" cy="280749"/>
          </a:xfrm>
          <a:prstGeom prst="rect">
            <a:avLst/>
          </a:prstGeom>
          <a:noFill/>
          <a:ln/>
        </p:spPr>
        <p:txBody>
          <a:bodyPr wrap="none" lIns="0" tIns="0" rIns="0" bIns="0" rtlCol="0" anchor="t"/>
          <a:lstStyle/>
          <a:p>
            <a:pPr algn="l" indent="0" marL="0">
              <a:lnSpc>
                <a:spcPts val="2200"/>
              </a:lnSpc>
              <a:buNone/>
            </a:pPr>
            <a:r>
              <a:rPr lang="en-US" sz="1350" dirty="0">
                <a:solidFill>
                  <a:srgbClr val="C2C4B5"/>
                </a:solidFill>
                <a:latin typeface="Bitter" pitchFamily="34" charset="0"/>
                <a:ea typeface="Bitter" pitchFamily="34" charset="-122"/>
                <a:cs typeface="Bitter" pitchFamily="34" charset="-120"/>
              </a:rPr>
              <a:t>Created </a:t>
            </a:r>
            <a:pPr algn="l" indent="0" marL="0">
              <a:lnSpc>
                <a:spcPts val="2200"/>
              </a:lnSpc>
              <a:buNone/>
            </a:pPr>
            <a:r>
              <a:rPr lang="en-US" sz="1350" b="1" dirty="0">
                <a:solidFill>
                  <a:srgbClr val="C2C4B5"/>
                </a:solidFill>
                <a:latin typeface="Bitter" pitchFamily="34" charset="0"/>
                <a:ea typeface="Bitter" pitchFamily="34" charset="-122"/>
                <a:cs typeface="Bitter" pitchFamily="34" charset="-120"/>
              </a:rPr>
              <a:t>age_group</a:t>
            </a:r>
            <a:pPr algn="l" indent="0" marL="0">
              <a:lnSpc>
                <a:spcPts val="2200"/>
              </a:lnSpc>
              <a:buNone/>
            </a:pPr>
            <a:r>
              <a:rPr lang="en-US" sz="1350" dirty="0">
                <a:solidFill>
                  <a:srgbClr val="C2C4B5"/>
                </a:solidFill>
                <a:latin typeface="Bitter" pitchFamily="34" charset="0"/>
                <a:ea typeface="Bitter" pitchFamily="34" charset="-122"/>
                <a:cs typeface="Bitter" pitchFamily="34" charset="-120"/>
              </a:rPr>
              <a:t> by binning ages and </a:t>
            </a:r>
            <a:pPr algn="l" indent="0" marL="0">
              <a:lnSpc>
                <a:spcPts val="2200"/>
              </a:lnSpc>
              <a:buNone/>
            </a:pPr>
            <a:r>
              <a:rPr lang="en-US" sz="1350" b="1" dirty="0">
                <a:solidFill>
                  <a:srgbClr val="C2C4B5"/>
                </a:solidFill>
                <a:latin typeface="Bitter" pitchFamily="34" charset="0"/>
                <a:ea typeface="Bitter" pitchFamily="34" charset="-122"/>
                <a:cs typeface="Bitter" pitchFamily="34" charset="-120"/>
              </a:rPr>
              <a:t>purchase_frequency_days</a:t>
            </a:r>
            <a:pPr algn="l" indent="0" marL="0">
              <a:lnSpc>
                <a:spcPts val="2200"/>
              </a:lnSpc>
              <a:buNone/>
            </a:pPr>
            <a:r>
              <a:rPr lang="en-US" sz="1350" dirty="0">
                <a:solidFill>
                  <a:srgbClr val="C2C4B5"/>
                </a:solidFill>
                <a:latin typeface="Bitter" pitchFamily="34" charset="0"/>
                <a:ea typeface="Bitter" pitchFamily="34" charset="-122"/>
                <a:cs typeface="Bitter" pitchFamily="34" charset="-120"/>
              </a:rPr>
              <a:t> from purchase data.</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09061"/>
            <a:ext cx="7122914" cy="708779"/>
          </a:xfrm>
          <a:prstGeom prst="rect">
            <a:avLst/>
          </a:prstGeom>
          <a:noFill/>
          <a:ln/>
        </p:spPr>
        <p:txBody>
          <a:bodyPr wrap="none" lIns="0" tIns="0" rIns="0" bIns="0" rtlCol="0" anchor="t"/>
          <a:lstStyle/>
          <a:p>
            <a:pPr algn="l" indent="0" marL="0">
              <a:lnSpc>
                <a:spcPts val="5550"/>
              </a:lnSpc>
              <a:buNone/>
            </a:pPr>
            <a:r>
              <a:rPr lang="en-US" sz="4450" b="1" dirty="0">
                <a:solidFill>
                  <a:srgbClr val="E1E5CD"/>
                </a:solidFill>
                <a:latin typeface="Outfit Bold" pitchFamily="34" charset="0"/>
                <a:ea typeface="Outfit Bold" pitchFamily="34" charset="-122"/>
                <a:cs typeface="Outfit Bold" pitchFamily="34" charset="-120"/>
              </a:rPr>
              <a:t>Data Analysis: SQL Insights</a:t>
            </a:r>
            <a:endParaRPr lang="en-US" sz="4450" dirty="0"/>
          </a:p>
        </p:txBody>
      </p:sp>
      <p:sp>
        <p:nvSpPr>
          <p:cNvPr id="3" name="Text 1"/>
          <p:cNvSpPr/>
          <p:nvPr/>
        </p:nvSpPr>
        <p:spPr>
          <a:xfrm>
            <a:off x="793790" y="317146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Structured analysis in PostgreSQL answered key business questions, revealing critical patterns in customer behavior.</a:t>
            </a:r>
            <a:endParaRPr lang="en-US" sz="17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3789521"/>
            <a:ext cx="566976" cy="566976"/>
          </a:xfrm>
          <a:prstGeom prst="rect">
            <a:avLst/>
          </a:prstGeom>
        </p:spPr>
      </p:pic>
      <p:sp>
        <p:nvSpPr>
          <p:cNvPr id="5" name="Text 2"/>
          <p:cNvSpPr/>
          <p:nvPr/>
        </p:nvSpPr>
        <p:spPr>
          <a:xfrm>
            <a:off x="1644253" y="392418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Revenue by Gender</a:t>
            </a:r>
            <a:endParaRPr lang="en-US" sz="2200" dirty="0"/>
          </a:p>
        </p:txBody>
      </p:sp>
      <p:sp>
        <p:nvSpPr>
          <p:cNvPr id="6" name="Text 3"/>
          <p:cNvSpPr/>
          <p:nvPr/>
        </p:nvSpPr>
        <p:spPr>
          <a:xfrm>
            <a:off x="1644253" y="4414599"/>
            <a:ext cx="3308152" cy="1451610"/>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Male customers generated significantly more revenue ($157,890) than female customers ($75,191).</a:t>
            </a:r>
            <a:endParaRPr lang="en-US" sz="175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5893" y="3789521"/>
            <a:ext cx="566976" cy="566976"/>
          </a:xfrm>
          <a:prstGeom prst="rect">
            <a:avLst/>
          </a:prstGeom>
        </p:spPr>
      </p:pic>
      <p:sp>
        <p:nvSpPr>
          <p:cNvPr id="8" name="Text 4"/>
          <p:cNvSpPr/>
          <p:nvPr/>
        </p:nvSpPr>
        <p:spPr>
          <a:xfrm>
            <a:off x="6086356" y="3924181"/>
            <a:ext cx="3308152" cy="708660"/>
          </a:xfrm>
          <a:prstGeom prst="rect">
            <a:avLst/>
          </a:prstGeom>
          <a:noFill/>
          <a:ln/>
        </p:spPr>
        <p:txBody>
          <a:bodyPr wrap="squar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High-Spending Discount Users</a:t>
            </a:r>
            <a:endParaRPr lang="en-US" sz="2200" dirty="0"/>
          </a:p>
        </p:txBody>
      </p:sp>
      <p:sp>
        <p:nvSpPr>
          <p:cNvPr id="9" name="Text 5"/>
          <p:cNvSpPr/>
          <p:nvPr/>
        </p:nvSpPr>
        <p:spPr>
          <a:xfrm>
            <a:off x="6086356" y="4768929"/>
            <a:ext cx="3308152" cy="1451610"/>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Identified 839 customers who used discounts but still spent above the average purchase amount.</a:t>
            </a:r>
            <a:endParaRPr lang="en-US" sz="175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7995" y="3789521"/>
            <a:ext cx="566976" cy="566976"/>
          </a:xfrm>
          <a:prstGeom prst="rect">
            <a:avLst/>
          </a:prstGeom>
        </p:spPr>
      </p:pic>
      <p:sp>
        <p:nvSpPr>
          <p:cNvPr id="11" name="Text 6"/>
          <p:cNvSpPr/>
          <p:nvPr/>
        </p:nvSpPr>
        <p:spPr>
          <a:xfrm>
            <a:off x="10528459" y="3924181"/>
            <a:ext cx="3188851" cy="354330"/>
          </a:xfrm>
          <a:prstGeom prst="rect">
            <a:avLst/>
          </a:prstGeom>
          <a:noFill/>
          <a:ln/>
        </p:spPr>
        <p:txBody>
          <a:bodyPr wrap="non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Top 5 Products by Rating</a:t>
            </a:r>
            <a:endParaRPr lang="en-US" sz="2200" dirty="0"/>
          </a:p>
        </p:txBody>
      </p:sp>
      <p:sp>
        <p:nvSpPr>
          <p:cNvPr id="12" name="Text 7"/>
          <p:cNvSpPr/>
          <p:nvPr/>
        </p:nvSpPr>
        <p:spPr>
          <a:xfrm>
            <a:off x="10528459" y="4414599"/>
            <a:ext cx="3308152" cy="1451610"/>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Gloves (3.86), Sandals (3.84), Boots (3.82), Hat (3.80), and Skirt (3.78) received the highest average ratings.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092881" y="454104"/>
            <a:ext cx="5876449" cy="515898"/>
          </a:xfrm>
          <a:prstGeom prst="rect">
            <a:avLst/>
          </a:prstGeom>
          <a:noFill/>
          <a:ln/>
        </p:spPr>
        <p:txBody>
          <a:bodyPr wrap="none" lIns="0" tIns="0" rIns="0" bIns="0" rtlCol="0" anchor="t"/>
          <a:lstStyle/>
          <a:p>
            <a:pPr algn="l" indent="0" marL="0">
              <a:lnSpc>
                <a:spcPts val="4050"/>
              </a:lnSpc>
              <a:buNone/>
            </a:pPr>
            <a:r>
              <a:rPr lang="en-US" sz="3250" b="1" dirty="0">
                <a:solidFill>
                  <a:srgbClr val="E1E5CD"/>
                </a:solidFill>
                <a:latin typeface="Outfit Bold" pitchFamily="34" charset="0"/>
                <a:ea typeface="Outfit Bold" pitchFamily="34" charset="-122"/>
                <a:cs typeface="Outfit Bold" pitchFamily="34" charset="-120"/>
              </a:rPr>
              <a:t>Shipping &amp; Subscription Impact</a:t>
            </a:r>
            <a:endParaRPr lang="en-US" sz="3250" dirty="0"/>
          </a:p>
        </p:txBody>
      </p:sp>
      <p:sp>
        <p:nvSpPr>
          <p:cNvPr id="3" name="Text 1"/>
          <p:cNvSpPr/>
          <p:nvPr/>
        </p:nvSpPr>
        <p:spPr>
          <a:xfrm>
            <a:off x="2092881" y="1382673"/>
            <a:ext cx="3020616" cy="309563"/>
          </a:xfrm>
          <a:prstGeom prst="rect">
            <a:avLst/>
          </a:prstGeom>
          <a:noFill/>
          <a:ln/>
        </p:spPr>
        <p:txBody>
          <a:bodyPr wrap="none" lIns="0" tIns="0" rIns="0" bIns="0" rtlCol="0" anchor="t"/>
          <a:lstStyle/>
          <a:p>
            <a:pPr algn="l" indent="0" marL="0">
              <a:lnSpc>
                <a:spcPts val="2400"/>
              </a:lnSpc>
              <a:buNone/>
            </a:pPr>
            <a:r>
              <a:rPr lang="en-US" sz="1950" b="1" dirty="0">
                <a:solidFill>
                  <a:srgbClr val="E1E5CD"/>
                </a:solidFill>
                <a:latin typeface="Outfit Bold" pitchFamily="34" charset="0"/>
                <a:ea typeface="Outfit Bold" pitchFamily="34" charset="-122"/>
                <a:cs typeface="Outfit Bold" pitchFamily="34" charset="-120"/>
              </a:rPr>
              <a:t>Shipping Type Comparison</a:t>
            </a:r>
            <a:endParaRPr lang="en-US" sz="1950" dirty="0"/>
          </a:p>
        </p:txBody>
      </p:sp>
      <p:sp>
        <p:nvSpPr>
          <p:cNvPr id="4" name="Text 2"/>
          <p:cNvSpPr/>
          <p:nvPr/>
        </p:nvSpPr>
        <p:spPr>
          <a:xfrm>
            <a:off x="2092881" y="1857256"/>
            <a:ext cx="5020866" cy="528399"/>
          </a:xfrm>
          <a:prstGeom prst="rect">
            <a:avLst/>
          </a:prstGeom>
          <a:noFill/>
          <a:ln/>
        </p:spPr>
        <p:txBody>
          <a:bodyPr wrap="square" lIns="0" tIns="0" rIns="0" bIns="0" rtlCol="0" anchor="t"/>
          <a:lstStyle/>
          <a:p>
            <a:pPr algn="l" indent="0" marL="0">
              <a:lnSpc>
                <a:spcPts val="2050"/>
              </a:lnSpc>
              <a:buNone/>
            </a:pPr>
            <a:r>
              <a:rPr lang="en-US" sz="1300" dirty="0">
                <a:solidFill>
                  <a:srgbClr val="C2C4B5"/>
                </a:solidFill>
                <a:latin typeface="Bitter" pitchFamily="34" charset="0"/>
                <a:ea typeface="Bitter" pitchFamily="34" charset="-122"/>
                <a:cs typeface="Bitter" pitchFamily="34" charset="-120"/>
              </a:rPr>
              <a:t>Express shipping users had a higher average purchase amount ($60.48) compared to Standard shipping ($58.46).</a:t>
            </a:r>
            <a:endParaRPr lang="en-US" sz="1300" dirty="0"/>
          </a:p>
        </p:txBody>
      </p:sp>
      <p:pic>
        <p:nvPicPr>
          <p:cNvPr id="5" name="Image 0" descr="preencoded.png">    </p:cNvPr>
          <p:cNvPicPr>
            <a:picLocks noChangeAspect="1"/>
          </p:cNvPicPr>
          <p:nvPr/>
        </p:nvPicPr>
        <p:blipFill>
          <a:blip r:embed="rId1"/>
          <a:stretch>
            <a:fillRect/>
          </a:stretch>
        </p:blipFill>
        <p:spPr>
          <a:xfrm>
            <a:off x="2092881" y="2571393"/>
            <a:ext cx="5020866" cy="5020866"/>
          </a:xfrm>
          <a:prstGeom prst="rect">
            <a:avLst/>
          </a:prstGeom>
        </p:spPr>
      </p:pic>
      <p:sp>
        <p:nvSpPr>
          <p:cNvPr id="6" name="Text 3"/>
          <p:cNvSpPr/>
          <p:nvPr/>
        </p:nvSpPr>
        <p:spPr>
          <a:xfrm>
            <a:off x="7524274" y="1382673"/>
            <a:ext cx="3650218" cy="309563"/>
          </a:xfrm>
          <a:prstGeom prst="rect">
            <a:avLst/>
          </a:prstGeom>
          <a:noFill/>
          <a:ln/>
        </p:spPr>
        <p:txBody>
          <a:bodyPr wrap="none" lIns="0" tIns="0" rIns="0" bIns="0" rtlCol="0" anchor="t"/>
          <a:lstStyle/>
          <a:p>
            <a:pPr algn="l" indent="0" marL="0">
              <a:lnSpc>
                <a:spcPts val="2400"/>
              </a:lnSpc>
              <a:buNone/>
            </a:pPr>
            <a:r>
              <a:rPr lang="en-US" sz="1950" b="1" dirty="0">
                <a:solidFill>
                  <a:srgbClr val="E1E5CD"/>
                </a:solidFill>
                <a:latin typeface="Outfit Bold" pitchFamily="34" charset="0"/>
                <a:ea typeface="Outfit Bold" pitchFamily="34" charset="-122"/>
                <a:cs typeface="Outfit Bold" pitchFamily="34" charset="-120"/>
              </a:rPr>
              <a:t>Subscribers vs. Non-Subscribers</a:t>
            </a:r>
            <a:endParaRPr lang="en-US" sz="1950" dirty="0"/>
          </a:p>
        </p:txBody>
      </p:sp>
      <p:sp>
        <p:nvSpPr>
          <p:cNvPr id="7" name="Text 4"/>
          <p:cNvSpPr/>
          <p:nvPr/>
        </p:nvSpPr>
        <p:spPr>
          <a:xfrm>
            <a:off x="7524274" y="1857256"/>
            <a:ext cx="5020866" cy="528399"/>
          </a:xfrm>
          <a:prstGeom prst="rect">
            <a:avLst/>
          </a:prstGeom>
          <a:noFill/>
          <a:ln/>
        </p:spPr>
        <p:txBody>
          <a:bodyPr wrap="square" lIns="0" tIns="0" rIns="0" bIns="0" rtlCol="0" anchor="t"/>
          <a:lstStyle/>
          <a:p>
            <a:pPr algn="l" indent="0" marL="0">
              <a:lnSpc>
                <a:spcPts val="2050"/>
              </a:lnSpc>
              <a:buNone/>
            </a:pPr>
            <a:r>
              <a:rPr lang="en-US" sz="1300" dirty="0">
                <a:solidFill>
                  <a:srgbClr val="C2C4B5"/>
                </a:solidFill>
                <a:latin typeface="Bitter" pitchFamily="34" charset="0"/>
                <a:ea typeface="Bitter" pitchFamily="34" charset="-122"/>
                <a:cs typeface="Bitter" pitchFamily="34" charset="-120"/>
              </a:rPr>
              <a:t>Non-subscribers (2,847 customers) contributed more total revenue ($170,436) than subscribers (1,053 customers, $62,645).</a:t>
            </a:r>
            <a:endParaRPr lang="en-US" sz="1300" dirty="0"/>
          </a:p>
        </p:txBody>
      </p:sp>
      <p:pic>
        <p:nvPicPr>
          <p:cNvPr id="8" name="Image 1" descr="preencoded.png">    </p:cNvPr>
          <p:cNvPicPr>
            <a:picLocks noChangeAspect="1"/>
          </p:cNvPicPr>
          <p:nvPr/>
        </p:nvPicPr>
        <p:blipFill>
          <a:blip r:embed="rId2"/>
          <a:stretch>
            <a:fillRect/>
          </a:stretch>
        </p:blipFill>
        <p:spPr>
          <a:xfrm>
            <a:off x="7524274" y="2571393"/>
            <a:ext cx="5020866" cy="50208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01328"/>
            <a:ext cx="7075289" cy="708779"/>
          </a:xfrm>
          <a:prstGeom prst="rect">
            <a:avLst/>
          </a:prstGeom>
          <a:noFill/>
          <a:ln/>
        </p:spPr>
        <p:txBody>
          <a:bodyPr wrap="none" lIns="0" tIns="0" rIns="0" bIns="0" rtlCol="0" anchor="t"/>
          <a:lstStyle/>
          <a:p>
            <a:pPr algn="l" indent="0" marL="0">
              <a:lnSpc>
                <a:spcPts val="5550"/>
              </a:lnSpc>
              <a:buNone/>
            </a:pPr>
            <a:r>
              <a:rPr lang="en-US" sz="4450" b="1" dirty="0">
                <a:solidFill>
                  <a:srgbClr val="E1E5CD"/>
                </a:solidFill>
                <a:latin typeface="Outfit Bold" pitchFamily="34" charset="0"/>
                <a:ea typeface="Outfit Bold" pitchFamily="34" charset="-122"/>
                <a:cs typeface="Outfit Bold" pitchFamily="34" charset="-120"/>
              </a:rPr>
              <a:t>Discount &amp; Product Insights</a:t>
            </a:r>
            <a:endParaRPr lang="en-US" sz="4450" dirty="0"/>
          </a:p>
        </p:txBody>
      </p:sp>
      <p:sp>
        <p:nvSpPr>
          <p:cNvPr id="3" name="Shape 1"/>
          <p:cNvSpPr/>
          <p:nvPr/>
        </p:nvSpPr>
        <p:spPr>
          <a:xfrm>
            <a:off x="793790" y="2377083"/>
            <a:ext cx="3446978" cy="283488"/>
          </a:xfrm>
          <a:prstGeom prst="roundRect">
            <a:avLst>
              <a:gd name="adj" fmla="val 12002"/>
            </a:avLst>
          </a:prstGeom>
          <a:solidFill>
            <a:srgbClr val="3B3C3E"/>
          </a:solidFill>
          <a:ln/>
        </p:spPr>
      </p:sp>
      <p:sp>
        <p:nvSpPr>
          <p:cNvPr id="4" name="Shape 2"/>
          <p:cNvSpPr/>
          <p:nvPr/>
        </p:nvSpPr>
        <p:spPr>
          <a:xfrm>
            <a:off x="793790" y="2377083"/>
            <a:ext cx="1723430" cy="283488"/>
          </a:xfrm>
          <a:prstGeom prst="roundRect">
            <a:avLst>
              <a:gd name="adj" fmla="val 12002"/>
            </a:avLst>
          </a:prstGeom>
          <a:solidFill>
            <a:srgbClr val="9FA582"/>
          </a:solidFill>
          <a:ln/>
        </p:spPr>
      </p:sp>
      <p:sp>
        <p:nvSpPr>
          <p:cNvPr id="5" name="Text 3"/>
          <p:cNvSpPr/>
          <p:nvPr/>
        </p:nvSpPr>
        <p:spPr>
          <a:xfrm>
            <a:off x="4410789" y="2377083"/>
            <a:ext cx="541615" cy="283488"/>
          </a:xfrm>
          <a:prstGeom prst="rect">
            <a:avLst/>
          </a:prstGeom>
          <a:noFill/>
          <a:ln/>
        </p:spPr>
        <p:txBody>
          <a:bodyPr wrap="none" lIns="0" tIns="0" rIns="0" bIns="0" rtlCol="0" anchor="t"/>
          <a:lstStyle/>
          <a:p>
            <a:pPr algn="l" indent="0" marL="0">
              <a:lnSpc>
                <a:spcPts val="2200"/>
              </a:lnSpc>
              <a:buNone/>
            </a:pPr>
            <a:r>
              <a:rPr lang="en-US" sz="2200" b="1" dirty="0">
                <a:solidFill>
                  <a:srgbClr val="C2C4B5"/>
                </a:solidFill>
                <a:latin typeface="Outfit Bold" pitchFamily="34" charset="0"/>
                <a:ea typeface="Outfit Bold" pitchFamily="34" charset="-122"/>
                <a:cs typeface="Outfit Bold" pitchFamily="34" charset="-120"/>
              </a:rPr>
              <a:t>50%</a:t>
            </a:r>
            <a:endParaRPr lang="en-US" sz="2200" dirty="0"/>
          </a:p>
        </p:txBody>
      </p:sp>
      <p:sp>
        <p:nvSpPr>
          <p:cNvPr id="6" name="Text 4"/>
          <p:cNvSpPr/>
          <p:nvPr/>
        </p:nvSpPr>
        <p:spPr>
          <a:xfrm>
            <a:off x="793790" y="294393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Hat</a:t>
            </a:r>
            <a:endParaRPr lang="en-US" sz="2200" dirty="0"/>
          </a:p>
        </p:txBody>
      </p:sp>
      <p:sp>
        <p:nvSpPr>
          <p:cNvPr id="7" name="Text 5"/>
          <p:cNvSpPr/>
          <p:nvPr/>
        </p:nvSpPr>
        <p:spPr>
          <a:xfrm>
            <a:off x="793790" y="3434358"/>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Highest percentage of discounted purchases.</a:t>
            </a:r>
            <a:endParaRPr lang="en-US" sz="1750" dirty="0"/>
          </a:p>
        </p:txBody>
      </p:sp>
      <p:sp>
        <p:nvSpPr>
          <p:cNvPr id="8" name="Shape 6"/>
          <p:cNvSpPr/>
          <p:nvPr/>
        </p:nvSpPr>
        <p:spPr>
          <a:xfrm>
            <a:off x="5235893" y="2377083"/>
            <a:ext cx="3076099" cy="283488"/>
          </a:xfrm>
          <a:prstGeom prst="roundRect">
            <a:avLst>
              <a:gd name="adj" fmla="val 12002"/>
            </a:avLst>
          </a:prstGeom>
          <a:solidFill>
            <a:srgbClr val="3B3C3E"/>
          </a:solidFill>
          <a:ln/>
        </p:spPr>
      </p:sp>
      <p:sp>
        <p:nvSpPr>
          <p:cNvPr id="9" name="Shape 7"/>
          <p:cNvSpPr/>
          <p:nvPr/>
        </p:nvSpPr>
        <p:spPr>
          <a:xfrm>
            <a:off x="5235893" y="2377083"/>
            <a:ext cx="1527572" cy="283488"/>
          </a:xfrm>
          <a:prstGeom prst="roundRect">
            <a:avLst>
              <a:gd name="adj" fmla="val 12002"/>
            </a:avLst>
          </a:prstGeom>
          <a:solidFill>
            <a:srgbClr val="9FA582"/>
          </a:solidFill>
          <a:ln/>
        </p:spPr>
      </p:sp>
      <p:sp>
        <p:nvSpPr>
          <p:cNvPr id="10" name="Text 8"/>
          <p:cNvSpPr/>
          <p:nvPr/>
        </p:nvSpPr>
        <p:spPr>
          <a:xfrm>
            <a:off x="8482013" y="2377083"/>
            <a:ext cx="912495" cy="283488"/>
          </a:xfrm>
          <a:prstGeom prst="rect">
            <a:avLst/>
          </a:prstGeom>
          <a:noFill/>
          <a:ln/>
        </p:spPr>
        <p:txBody>
          <a:bodyPr wrap="none" lIns="0" tIns="0" rIns="0" bIns="0" rtlCol="0" anchor="t"/>
          <a:lstStyle/>
          <a:p>
            <a:pPr algn="l" indent="0" marL="0">
              <a:lnSpc>
                <a:spcPts val="2200"/>
              </a:lnSpc>
              <a:buNone/>
            </a:pPr>
            <a:r>
              <a:rPr lang="en-US" sz="2200" b="1" dirty="0">
                <a:solidFill>
                  <a:srgbClr val="C2C4B5"/>
                </a:solidFill>
                <a:latin typeface="Outfit Bold" pitchFamily="34" charset="0"/>
                <a:ea typeface="Outfit Bold" pitchFamily="34" charset="-122"/>
                <a:cs typeface="Outfit Bold" pitchFamily="34" charset="-120"/>
              </a:rPr>
              <a:t>49.66%</a:t>
            </a:r>
            <a:endParaRPr lang="en-US" sz="2200" dirty="0"/>
          </a:p>
        </p:txBody>
      </p:sp>
      <p:sp>
        <p:nvSpPr>
          <p:cNvPr id="11" name="Text 9"/>
          <p:cNvSpPr/>
          <p:nvPr/>
        </p:nvSpPr>
        <p:spPr>
          <a:xfrm>
            <a:off x="5235893" y="294393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Sneakers</a:t>
            </a:r>
            <a:endParaRPr lang="en-US" sz="2200" dirty="0"/>
          </a:p>
        </p:txBody>
      </p:sp>
      <p:sp>
        <p:nvSpPr>
          <p:cNvPr id="12" name="Text 10"/>
          <p:cNvSpPr/>
          <p:nvPr/>
        </p:nvSpPr>
        <p:spPr>
          <a:xfrm>
            <a:off x="5235893" y="3434358"/>
            <a:ext cx="4158615"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Second highest discount dependency.</a:t>
            </a:r>
            <a:endParaRPr lang="en-US" sz="1750" dirty="0"/>
          </a:p>
        </p:txBody>
      </p:sp>
      <p:sp>
        <p:nvSpPr>
          <p:cNvPr id="13" name="Shape 11"/>
          <p:cNvSpPr/>
          <p:nvPr/>
        </p:nvSpPr>
        <p:spPr>
          <a:xfrm>
            <a:off x="9677995" y="2377083"/>
            <a:ext cx="3070741" cy="283488"/>
          </a:xfrm>
          <a:prstGeom prst="roundRect">
            <a:avLst>
              <a:gd name="adj" fmla="val 12002"/>
            </a:avLst>
          </a:prstGeom>
          <a:solidFill>
            <a:srgbClr val="3B3C3E"/>
          </a:solidFill>
          <a:ln/>
        </p:spPr>
      </p:sp>
      <p:sp>
        <p:nvSpPr>
          <p:cNvPr id="14" name="Shape 12"/>
          <p:cNvSpPr/>
          <p:nvPr/>
        </p:nvSpPr>
        <p:spPr>
          <a:xfrm>
            <a:off x="9677995" y="2377083"/>
            <a:ext cx="1506736" cy="283488"/>
          </a:xfrm>
          <a:prstGeom prst="roundRect">
            <a:avLst>
              <a:gd name="adj" fmla="val 12002"/>
            </a:avLst>
          </a:prstGeom>
          <a:solidFill>
            <a:srgbClr val="9FA582"/>
          </a:solidFill>
          <a:ln/>
        </p:spPr>
      </p:sp>
      <p:sp>
        <p:nvSpPr>
          <p:cNvPr id="15" name="Text 13"/>
          <p:cNvSpPr/>
          <p:nvPr/>
        </p:nvSpPr>
        <p:spPr>
          <a:xfrm>
            <a:off x="12918758" y="2377083"/>
            <a:ext cx="917853" cy="283488"/>
          </a:xfrm>
          <a:prstGeom prst="rect">
            <a:avLst/>
          </a:prstGeom>
          <a:noFill/>
          <a:ln/>
        </p:spPr>
        <p:txBody>
          <a:bodyPr wrap="none" lIns="0" tIns="0" rIns="0" bIns="0" rtlCol="0" anchor="t"/>
          <a:lstStyle/>
          <a:p>
            <a:pPr algn="l" indent="0" marL="0">
              <a:lnSpc>
                <a:spcPts val="2200"/>
              </a:lnSpc>
              <a:buNone/>
            </a:pPr>
            <a:r>
              <a:rPr lang="en-US" sz="2200" b="1" dirty="0">
                <a:solidFill>
                  <a:srgbClr val="C2C4B5"/>
                </a:solidFill>
                <a:latin typeface="Outfit Bold" pitchFamily="34" charset="0"/>
                <a:ea typeface="Outfit Bold" pitchFamily="34" charset="-122"/>
                <a:cs typeface="Outfit Bold" pitchFamily="34" charset="-120"/>
              </a:rPr>
              <a:t>49.07%</a:t>
            </a:r>
            <a:endParaRPr lang="en-US" sz="2200" dirty="0"/>
          </a:p>
        </p:txBody>
      </p:sp>
      <p:sp>
        <p:nvSpPr>
          <p:cNvPr id="16" name="Text 14"/>
          <p:cNvSpPr/>
          <p:nvPr/>
        </p:nvSpPr>
        <p:spPr>
          <a:xfrm>
            <a:off x="9677995" y="294393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Coat</a:t>
            </a:r>
            <a:endParaRPr lang="en-US" sz="2200" dirty="0"/>
          </a:p>
        </p:txBody>
      </p:sp>
      <p:sp>
        <p:nvSpPr>
          <p:cNvPr id="17" name="Text 15"/>
          <p:cNvSpPr/>
          <p:nvPr/>
        </p:nvSpPr>
        <p:spPr>
          <a:xfrm>
            <a:off x="9677995" y="3434358"/>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Significant portion of sales with discounts.</a:t>
            </a:r>
            <a:endParaRPr lang="en-US" sz="1750" dirty="0"/>
          </a:p>
        </p:txBody>
      </p:sp>
      <p:sp>
        <p:nvSpPr>
          <p:cNvPr id="18" name="Shape 16"/>
          <p:cNvSpPr/>
          <p:nvPr/>
        </p:nvSpPr>
        <p:spPr>
          <a:xfrm>
            <a:off x="793790" y="4727138"/>
            <a:ext cx="3141226" cy="283488"/>
          </a:xfrm>
          <a:prstGeom prst="roundRect">
            <a:avLst>
              <a:gd name="adj" fmla="val 12002"/>
            </a:avLst>
          </a:prstGeom>
          <a:solidFill>
            <a:srgbClr val="3B3C3E"/>
          </a:solidFill>
          <a:ln/>
        </p:spPr>
      </p:sp>
      <p:sp>
        <p:nvSpPr>
          <p:cNvPr id="19" name="Shape 17"/>
          <p:cNvSpPr/>
          <p:nvPr/>
        </p:nvSpPr>
        <p:spPr>
          <a:xfrm>
            <a:off x="793790" y="4727138"/>
            <a:ext cx="1513046" cy="283488"/>
          </a:xfrm>
          <a:prstGeom prst="roundRect">
            <a:avLst>
              <a:gd name="adj" fmla="val 12002"/>
            </a:avLst>
          </a:prstGeom>
          <a:solidFill>
            <a:srgbClr val="9FA582"/>
          </a:solidFill>
          <a:ln/>
        </p:spPr>
      </p:sp>
      <p:sp>
        <p:nvSpPr>
          <p:cNvPr id="20" name="Text 18"/>
          <p:cNvSpPr/>
          <p:nvPr/>
        </p:nvSpPr>
        <p:spPr>
          <a:xfrm>
            <a:off x="4105037" y="4727138"/>
            <a:ext cx="847368" cy="283488"/>
          </a:xfrm>
          <a:prstGeom prst="rect">
            <a:avLst/>
          </a:prstGeom>
          <a:noFill/>
          <a:ln/>
        </p:spPr>
        <p:txBody>
          <a:bodyPr wrap="none" lIns="0" tIns="0" rIns="0" bIns="0" rtlCol="0" anchor="t"/>
          <a:lstStyle/>
          <a:p>
            <a:pPr algn="l" indent="0" marL="0">
              <a:lnSpc>
                <a:spcPts val="2200"/>
              </a:lnSpc>
              <a:buNone/>
            </a:pPr>
            <a:r>
              <a:rPr lang="en-US" sz="2200" b="1" dirty="0">
                <a:solidFill>
                  <a:srgbClr val="C2C4B5"/>
                </a:solidFill>
                <a:latin typeface="Outfit Bold" pitchFamily="34" charset="0"/>
                <a:ea typeface="Outfit Bold" pitchFamily="34" charset="-122"/>
                <a:cs typeface="Outfit Bold" pitchFamily="34" charset="-120"/>
              </a:rPr>
              <a:t>48.17%</a:t>
            </a:r>
            <a:endParaRPr lang="en-US" sz="2200" dirty="0"/>
          </a:p>
        </p:txBody>
      </p:sp>
      <p:sp>
        <p:nvSpPr>
          <p:cNvPr id="21" name="Text 19"/>
          <p:cNvSpPr/>
          <p:nvPr/>
        </p:nvSpPr>
        <p:spPr>
          <a:xfrm>
            <a:off x="793790" y="529399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Sweater</a:t>
            </a:r>
            <a:endParaRPr lang="en-US" sz="2200" dirty="0"/>
          </a:p>
        </p:txBody>
      </p:sp>
      <p:sp>
        <p:nvSpPr>
          <p:cNvPr id="22" name="Text 20"/>
          <p:cNvSpPr/>
          <p:nvPr/>
        </p:nvSpPr>
        <p:spPr>
          <a:xfrm>
            <a:off x="793790" y="5784413"/>
            <a:ext cx="4158615"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High reliance on discounts for sales.</a:t>
            </a:r>
            <a:endParaRPr lang="en-US" sz="1750" dirty="0"/>
          </a:p>
        </p:txBody>
      </p:sp>
      <p:sp>
        <p:nvSpPr>
          <p:cNvPr id="23" name="Shape 21"/>
          <p:cNvSpPr/>
          <p:nvPr/>
        </p:nvSpPr>
        <p:spPr>
          <a:xfrm>
            <a:off x="5235893" y="4727138"/>
            <a:ext cx="3112651" cy="283488"/>
          </a:xfrm>
          <a:prstGeom prst="roundRect">
            <a:avLst>
              <a:gd name="adj" fmla="val 12002"/>
            </a:avLst>
          </a:prstGeom>
          <a:solidFill>
            <a:srgbClr val="3B3C3E"/>
          </a:solidFill>
          <a:ln/>
        </p:spPr>
      </p:sp>
      <p:sp>
        <p:nvSpPr>
          <p:cNvPr id="24" name="Shape 22"/>
          <p:cNvSpPr/>
          <p:nvPr/>
        </p:nvSpPr>
        <p:spPr>
          <a:xfrm>
            <a:off x="5235893" y="4727138"/>
            <a:ext cx="1474351" cy="283488"/>
          </a:xfrm>
          <a:prstGeom prst="roundRect">
            <a:avLst>
              <a:gd name="adj" fmla="val 12002"/>
            </a:avLst>
          </a:prstGeom>
          <a:solidFill>
            <a:srgbClr val="9FA582"/>
          </a:solidFill>
          <a:ln/>
        </p:spPr>
      </p:sp>
      <p:sp>
        <p:nvSpPr>
          <p:cNvPr id="25" name="Text 23"/>
          <p:cNvSpPr/>
          <p:nvPr/>
        </p:nvSpPr>
        <p:spPr>
          <a:xfrm>
            <a:off x="8518565" y="4727138"/>
            <a:ext cx="875943" cy="283488"/>
          </a:xfrm>
          <a:prstGeom prst="rect">
            <a:avLst/>
          </a:prstGeom>
          <a:noFill/>
          <a:ln/>
        </p:spPr>
        <p:txBody>
          <a:bodyPr wrap="none" lIns="0" tIns="0" rIns="0" bIns="0" rtlCol="0" anchor="t"/>
          <a:lstStyle/>
          <a:p>
            <a:pPr algn="l" indent="0" marL="0">
              <a:lnSpc>
                <a:spcPts val="2200"/>
              </a:lnSpc>
              <a:buNone/>
            </a:pPr>
            <a:r>
              <a:rPr lang="en-US" sz="2200" b="1" dirty="0">
                <a:solidFill>
                  <a:srgbClr val="C2C4B5"/>
                </a:solidFill>
                <a:latin typeface="Outfit Bold" pitchFamily="34" charset="0"/>
                <a:ea typeface="Outfit Bold" pitchFamily="34" charset="-122"/>
                <a:cs typeface="Outfit Bold" pitchFamily="34" charset="-120"/>
              </a:rPr>
              <a:t>47.37%</a:t>
            </a:r>
            <a:endParaRPr lang="en-US" sz="2200" dirty="0"/>
          </a:p>
        </p:txBody>
      </p:sp>
      <p:sp>
        <p:nvSpPr>
          <p:cNvPr id="26" name="Text 24"/>
          <p:cNvSpPr/>
          <p:nvPr/>
        </p:nvSpPr>
        <p:spPr>
          <a:xfrm>
            <a:off x="5235893" y="529399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Pants</a:t>
            </a:r>
            <a:endParaRPr lang="en-US" sz="2200" dirty="0"/>
          </a:p>
        </p:txBody>
      </p:sp>
      <p:sp>
        <p:nvSpPr>
          <p:cNvPr id="27" name="Text 25"/>
          <p:cNvSpPr/>
          <p:nvPr/>
        </p:nvSpPr>
        <p:spPr>
          <a:xfrm>
            <a:off x="5235893" y="5784413"/>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Nearly half of purchases involved discounts.</a:t>
            </a:r>
            <a:endParaRPr lang="en-US" sz="1750" dirty="0"/>
          </a:p>
        </p:txBody>
      </p:sp>
      <p:sp>
        <p:nvSpPr>
          <p:cNvPr id="28" name="Text 26"/>
          <p:cNvSpPr/>
          <p:nvPr/>
        </p:nvSpPr>
        <p:spPr>
          <a:xfrm>
            <a:off x="793790" y="676536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These products show the highest dependency on discounts for sales, indicating potential for strategic pricing adjustments.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42023"/>
            <a:ext cx="6348532" cy="708779"/>
          </a:xfrm>
          <a:prstGeom prst="rect">
            <a:avLst/>
          </a:prstGeom>
          <a:noFill/>
          <a:ln/>
        </p:spPr>
        <p:txBody>
          <a:bodyPr wrap="none" lIns="0" tIns="0" rIns="0" bIns="0" rtlCol="0" anchor="t"/>
          <a:lstStyle/>
          <a:p>
            <a:pPr algn="l" indent="0" marL="0">
              <a:lnSpc>
                <a:spcPts val="5550"/>
              </a:lnSpc>
              <a:buNone/>
            </a:pPr>
            <a:r>
              <a:rPr lang="en-US" sz="4450" b="1" dirty="0">
                <a:solidFill>
                  <a:srgbClr val="E1E5CD"/>
                </a:solidFill>
                <a:latin typeface="Outfit Bold" pitchFamily="34" charset="0"/>
                <a:ea typeface="Outfit Bold" pitchFamily="34" charset="-122"/>
                <a:cs typeface="Outfit Bold" pitchFamily="34" charset="-120"/>
              </a:rPr>
              <a:t>Customer Segmentation</a:t>
            </a:r>
            <a:endParaRPr lang="en-US" sz="4450" dirty="0"/>
          </a:p>
        </p:txBody>
      </p:sp>
      <p:sp>
        <p:nvSpPr>
          <p:cNvPr id="3" name="Text 1"/>
          <p:cNvSpPr/>
          <p:nvPr/>
        </p:nvSpPr>
        <p:spPr>
          <a:xfrm>
            <a:off x="793790" y="210443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Customers were classified into three segments based on their purchase history.</a:t>
            </a:r>
            <a:endParaRPr lang="en-US" sz="1750" dirty="0"/>
          </a:p>
        </p:txBody>
      </p:sp>
      <p:sp>
        <p:nvSpPr>
          <p:cNvPr id="4" name="Text 2"/>
          <p:cNvSpPr/>
          <p:nvPr/>
        </p:nvSpPr>
        <p:spPr>
          <a:xfrm>
            <a:off x="1743789" y="4328755"/>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Loyal</a:t>
            </a:r>
            <a:endParaRPr lang="en-US" sz="2200" dirty="0"/>
          </a:p>
        </p:txBody>
      </p:sp>
      <p:sp>
        <p:nvSpPr>
          <p:cNvPr id="5" name="Text 3"/>
          <p:cNvSpPr/>
          <p:nvPr/>
        </p:nvSpPr>
        <p:spPr>
          <a:xfrm>
            <a:off x="793790" y="4819174"/>
            <a:ext cx="3785235" cy="362903"/>
          </a:xfrm>
          <a:prstGeom prst="rect">
            <a:avLst/>
          </a:prstGeom>
          <a:noFill/>
          <a:ln/>
        </p:spPr>
        <p:txBody>
          <a:bodyPr wrap="none" lIns="0" tIns="0" rIns="0" bIns="0" rtlCol="0" anchor="t"/>
          <a:lstStyle/>
          <a:p>
            <a:pPr algn="r" indent="0" marL="0">
              <a:lnSpc>
                <a:spcPts val="2850"/>
              </a:lnSpc>
              <a:buNone/>
            </a:pPr>
            <a:r>
              <a:rPr lang="en-US" sz="1750" dirty="0">
                <a:solidFill>
                  <a:srgbClr val="C2C4B5"/>
                </a:solidFill>
                <a:latin typeface="Bitter" pitchFamily="34" charset="0"/>
                <a:ea typeface="Bitter" pitchFamily="34" charset="-122"/>
                <a:cs typeface="Bitter" pitchFamily="34" charset="-120"/>
              </a:rPr>
              <a:t>3,116 Customers</a:t>
            </a:r>
            <a:endParaRPr lang="en-US" sz="1750" dirty="0"/>
          </a:p>
        </p:txBody>
      </p:sp>
      <p:sp>
        <p:nvSpPr>
          <p:cNvPr id="6" name="Text 4"/>
          <p:cNvSpPr/>
          <p:nvPr/>
        </p:nvSpPr>
        <p:spPr>
          <a:xfrm>
            <a:off x="793790" y="5318165"/>
            <a:ext cx="3785235" cy="362903"/>
          </a:xfrm>
          <a:prstGeom prst="rect">
            <a:avLst/>
          </a:prstGeom>
          <a:noFill/>
          <a:ln/>
        </p:spPr>
        <p:txBody>
          <a:bodyPr wrap="none" lIns="0" tIns="0" rIns="0" bIns="0" rtlCol="0" anchor="t"/>
          <a:lstStyle/>
          <a:p>
            <a:pPr algn="r" indent="0" marL="0">
              <a:lnSpc>
                <a:spcPts val="2850"/>
              </a:lnSpc>
              <a:buNone/>
            </a:pPr>
            <a:r>
              <a:rPr lang="en-US" sz="1750" dirty="0">
                <a:solidFill>
                  <a:srgbClr val="C2C4B5"/>
                </a:solidFill>
                <a:latin typeface="Bitter" pitchFamily="34" charset="0"/>
                <a:ea typeface="Bitter" pitchFamily="34" charset="-122"/>
                <a:cs typeface="Bitter" pitchFamily="34" charset="-120"/>
              </a:rPr>
              <a:t>Frequent and consistent buyers.</a:t>
            </a:r>
            <a:endParaRPr lang="en-US" sz="1750" dirty="0"/>
          </a:p>
        </p:txBody>
      </p:sp>
      <p:pic>
        <p:nvPicPr>
          <p:cNvPr id="7" name="Image 0" descr="preencoded.png">    </p:cNvPr>
          <p:cNvPicPr>
            <a:picLocks noChangeAspect="1"/>
          </p:cNvPicPr>
          <p:nvPr/>
        </p:nvPicPr>
        <p:blipFill>
          <a:blip r:embed="rId1"/>
          <a:stretch>
            <a:fillRect/>
          </a:stretch>
        </p:blipFill>
        <p:spPr>
          <a:xfrm>
            <a:off x="5032653" y="2722483"/>
            <a:ext cx="4564975" cy="4564975"/>
          </a:xfrm>
          <a:prstGeom prst="rect">
            <a:avLst/>
          </a:prstGeom>
        </p:spPr>
      </p:pic>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47717" y="4835128"/>
            <a:ext cx="339328" cy="339328"/>
          </a:xfrm>
          <a:prstGeom prst="rect">
            <a:avLst/>
          </a:prstGeom>
        </p:spPr>
      </p:pic>
      <p:sp>
        <p:nvSpPr>
          <p:cNvPr id="9" name="Text 5"/>
          <p:cNvSpPr/>
          <p:nvPr/>
        </p:nvSpPr>
        <p:spPr>
          <a:xfrm>
            <a:off x="9937790" y="301180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New</a:t>
            </a:r>
            <a:endParaRPr lang="en-US" sz="2200" dirty="0"/>
          </a:p>
        </p:txBody>
      </p:sp>
      <p:sp>
        <p:nvSpPr>
          <p:cNvPr id="10" name="Text 6"/>
          <p:cNvSpPr/>
          <p:nvPr/>
        </p:nvSpPr>
        <p:spPr>
          <a:xfrm>
            <a:off x="9937790" y="3502223"/>
            <a:ext cx="3898821"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83 Customers</a:t>
            </a:r>
            <a:endParaRPr lang="en-US" sz="1750" dirty="0"/>
          </a:p>
        </p:txBody>
      </p:sp>
      <p:sp>
        <p:nvSpPr>
          <p:cNvPr id="11" name="Text 7"/>
          <p:cNvSpPr/>
          <p:nvPr/>
        </p:nvSpPr>
        <p:spPr>
          <a:xfrm>
            <a:off x="9937790" y="4001214"/>
            <a:ext cx="3898821"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First-time purchasers.</a:t>
            </a:r>
            <a:endParaRPr lang="en-US" sz="1750" dirty="0"/>
          </a:p>
        </p:txBody>
      </p:sp>
      <p:pic>
        <p:nvPicPr>
          <p:cNvPr id="12" name="Image 2" descr="preencoded.png">    </p:cNvPr>
          <p:cNvPicPr>
            <a:picLocks noChangeAspect="1"/>
          </p:cNvPicPr>
          <p:nvPr/>
        </p:nvPicPr>
        <p:blipFill>
          <a:blip r:embed="rId4"/>
          <a:stretch>
            <a:fillRect/>
          </a:stretch>
        </p:blipFill>
        <p:spPr>
          <a:xfrm>
            <a:off x="5032653" y="2722483"/>
            <a:ext cx="4564975" cy="4564975"/>
          </a:xfrm>
          <a:prstGeom prst="rect">
            <a:avLst/>
          </a:prstGeom>
        </p:spPr>
      </p:pic>
      <p:pic>
        <p:nvPicPr>
          <p:cNvPr id="13"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4326" y="3451503"/>
            <a:ext cx="339328" cy="339328"/>
          </a:xfrm>
          <a:prstGeom prst="rect">
            <a:avLst/>
          </a:prstGeom>
        </p:spPr>
      </p:pic>
      <p:sp>
        <p:nvSpPr>
          <p:cNvPr id="14" name="Text 8"/>
          <p:cNvSpPr/>
          <p:nvPr/>
        </p:nvSpPr>
        <p:spPr>
          <a:xfrm>
            <a:off x="9937790" y="528292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Returning</a:t>
            </a:r>
            <a:endParaRPr lang="en-US" sz="2200" dirty="0"/>
          </a:p>
        </p:txBody>
      </p:sp>
      <p:sp>
        <p:nvSpPr>
          <p:cNvPr id="15" name="Text 9"/>
          <p:cNvSpPr/>
          <p:nvPr/>
        </p:nvSpPr>
        <p:spPr>
          <a:xfrm>
            <a:off x="9937790" y="5773341"/>
            <a:ext cx="3898821"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701 Customers</a:t>
            </a:r>
            <a:endParaRPr lang="en-US" sz="1750" dirty="0"/>
          </a:p>
        </p:txBody>
      </p:sp>
      <p:sp>
        <p:nvSpPr>
          <p:cNvPr id="16" name="Text 10"/>
          <p:cNvSpPr/>
          <p:nvPr/>
        </p:nvSpPr>
        <p:spPr>
          <a:xfrm>
            <a:off x="9937790" y="6272332"/>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Customers with multiple, but not frequent, purchases.</a:t>
            </a:r>
            <a:endParaRPr lang="en-US" sz="1750" dirty="0"/>
          </a:p>
        </p:txBody>
      </p:sp>
      <p:pic>
        <p:nvPicPr>
          <p:cNvPr id="17" name="Image 4" descr="preencoded.png">    </p:cNvPr>
          <p:cNvPicPr>
            <a:picLocks noChangeAspect="1"/>
          </p:cNvPicPr>
          <p:nvPr/>
        </p:nvPicPr>
        <p:blipFill>
          <a:blip r:embed="rId7"/>
          <a:stretch>
            <a:fillRect/>
          </a:stretch>
        </p:blipFill>
        <p:spPr>
          <a:xfrm>
            <a:off x="5032653" y="2722483"/>
            <a:ext cx="4564975" cy="4564975"/>
          </a:xfrm>
          <a:prstGeom prst="rect">
            <a:avLst/>
          </a:prstGeom>
        </p:spPr>
      </p:pic>
      <p:pic>
        <p:nvPicPr>
          <p:cNvPr id="18"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44326" y="6218753"/>
            <a:ext cx="339328" cy="3393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34860"/>
            <a:ext cx="6686431" cy="708779"/>
          </a:xfrm>
          <a:prstGeom prst="rect">
            <a:avLst/>
          </a:prstGeom>
          <a:noFill/>
          <a:ln/>
        </p:spPr>
        <p:txBody>
          <a:bodyPr wrap="none" lIns="0" tIns="0" rIns="0" bIns="0" rtlCol="0" anchor="t"/>
          <a:lstStyle/>
          <a:p>
            <a:pPr algn="l" indent="0" marL="0">
              <a:lnSpc>
                <a:spcPts val="5550"/>
              </a:lnSpc>
              <a:buNone/>
            </a:pPr>
            <a:r>
              <a:rPr lang="en-US" sz="4450" b="1" dirty="0">
                <a:solidFill>
                  <a:srgbClr val="E1E5CD"/>
                </a:solidFill>
                <a:latin typeface="Outfit Bold" pitchFamily="34" charset="0"/>
                <a:ea typeface="Outfit Bold" pitchFamily="34" charset="-122"/>
                <a:cs typeface="Outfit Bold" pitchFamily="34" charset="-120"/>
              </a:rPr>
              <a:t>Top Products by Category</a:t>
            </a:r>
            <a:endParaRPr lang="en-US" sz="4450" dirty="0"/>
          </a:p>
        </p:txBody>
      </p:sp>
      <p:sp>
        <p:nvSpPr>
          <p:cNvPr id="3" name="Shape 1"/>
          <p:cNvSpPr/>
          <p:nvPr/>
        </p:nvSpPr>
        <p:spPr>
          <a:xfrm>
            <a:off x="793790" y="2897267"/>
            <a:ext cx="13042821" cy="2616518"/>
          </a:xfrm>
          <a:prstGeom prst="roundRect">
            <a:avLst>
              <a:gd name="adj" fmla="val 1300"/>
            </a:avLst>
          </a:prstGeom>
          <a:noFill/>
          <a:ln w="7620">
            <a:solidFill>
              <a:srgbClr val="FFFFFF">
                <a:alpha val="24000"/>
              </a:srgbClr>
            </a:solidFill>
            <a:prstDash val="solid"/>
          </a:ln>
        </p:spPr>
      </p:sp>
      <p:sp>
        <p:nvSpPr>
          <p:cNvPr id="4" name="Shape 2"/>
          <p:cNvSpPr/>
          <p:nvPr/>
        </p:nvSpPr>
        <p:spPr>
          <a:xfrm>
            <a:off x="801410" y="2904887"/>
            <a:ext cx="13027581" cy="650319"/>
          </a:xfrm>
          <a:prstGeom prst="rect">
            <a:avLst/>
          </a:prstGeom>
          <a:solidFill>
            <a:srgbClr val="FFFFFF">
              <a:alpha val="4000"/>
            </a:srgbClr>
          </a:solidFill>
          <a:ln/>
        </p:spPr>
      </p:sp>
      <p:sp>
        <p:nvSpPr>
          <p:cNvPr id="5" name="Text 3"/>
          <p:cNvSpPr/>
          <p:nvPr/>
        </p:nvSpPr>
        <p:spPr>
          <a:xfrm>
            <a:off x="1028462" y="3048595"/>
            <a:ext cx="845225"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1</a:t>
            </a:r>
            <a:endParaRPr lang="en-US" sz="1750" dirty="0"/>
          </a:p>
        </p:txBody>
      </p:sp>
      <p:sp>
        <p:nvSpPr>
          <p:cNvPr id="6" name="Text 4"/>
          <p:cNvSpPr/>
          <p:nvPr/>
        </p:nvSpPr>
        <p:spPr>
          <a:xfrm>
            <a:off x="2334935" y="3048595"/>
            <a:ext cx="3446978"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Accessories</a:t>
            </a:r>
            <a:endParaRPr lang="en-US" sz="1750" dirty="0"/>
          </a:p>
        </p:txBody>
      </p:sp>
      <p:sp>
        <p:nvSpPr>
          <p:cNvPr id="7" name="Text 5"/>
          <p:cNvSpPr/>
          <p:nvPr/>
        </p:nvSpPr>
        <p:spPr>
          <a:xfrm>
            <a:off x="6243161" y="3048595"/>
            <a:ext cx="3446978"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Jewelry</a:t>
            </a:r>
            <a:endParaRPr lang="en-US" sz="1750" dirty="0"/>
          </a:p>
        </p:txBody>
      </p:sp>
      <p:sp>
        <p:nvSpPr>
          <p:cNvPr id="8" name="Text 6"/>
          <p:cNvSpPr/>
          <p:nvPr/>
        </p:nvSpPr>
        <p:spPr>
          <a:xfrm>
            <a:off x="10151388" y="3048595"/>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171</a:t>
            </a:r>
            <a:endParaRPr lang="en-US" sz="1750" dirty="0"/>
          </a:p>
        </p:txBody>
      </p:sp>
      <p:sp>
        <p:nvSpPr>
          <p:cNvPr id="9" name="Shape 7"/>
          <p:cNvSpPr/>
          <p:nvPr/>
        </p:nvSpPr>
        <p:spPr>
          <a:xfrm>
            <a:off x="801410" y="3555206"/>
            <a:ext cx="13027581" cy="650319"/>
          </a:xfrm>
          <a:prstGeom prst="rect">
            <a:avLst/>
          </a:prstGeom>
          <a:solidFill>
            <a:srgbClr val="000000">
              <a:alpha val="4000"/>
            </a:srgbClr>
          </a:solidFill>
          <a:ln/>
        </p:spPr>
      </p:sp>
      <p:sp>
        <p:nvSpPr>
          <p:cNvPr id="10" name="Text 8"/>
          <p:cNvSpPr/>
          <p:nvPr/>
        </p:nvSpPr>
        <p:spPr>
          <a:xfrm>
            <a:off x="1028462" y="3698915"/>
            <a:ext cx="845225"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1</a:t>
            </a:r>
            <a:endParaRPr lang="en-US" sz="1750" dirty="0"/>
          </a:p>
        </p:txBody>
      </p:sp>
      <p:sp>
        <p:nvSpPr>
          <p:cNvPr id="11" name="Text 9"/>
          <p:cNvSpPr/>
          <p:nvPr/>
        </p:nvSpPr>
        <p:spPr>
          <a:xfrm>
            <a:off x="2334935" y="3698915"/>
            <a:ext cx="3446978"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Clothing</a:t>
            </a:r>
            <a:endParaRPr lang="en-US" sz="1750" dirty="0"/>
          </a:p>
        </p:txBody>
      </p:sp>
      <p:sp>
        <p:nvSpPr>
          <p:cNvPr id="12" name="Text 10"/>
          <p:cNvSpPr/>
          <p:nvPr/>
        </p:nvSpPr>
        <p:spPr>
          <a:xfrm>
            <a:off x="6243161" y="3698915"/>
            <a:ext cx="3446978"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Blouse</a:t>
            </a:r>
            <a:endParaRPr lang="en-US" sz="1750" dirty="0"/>
          </a:p>
        </p:txBody>
      </p:sp>
      <p:sp>
        <p:nvSpPr>
          <p:cNvPr id="13" name="Text 11"/>
          <p:cNvSpPr/>
          <p:nvPr/>
        </p:nvSpPr>
        <p:spPr>
          <a:xfrm>
            <a:off x="10151388" y="3698915"/>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171</a:t>
            </a:r>
            <a:endParaRPr lang="en-US" sz="1750" dirty="0"/>
          </a:p>
        </p:txBody>
      </p:sp>
      <p:sp>
        <p:nvSpPr>
          <p:cNvPr id="14" name="Shape 12"/>
          <p:cNvSpPr/>
          <p:nvPr/>
        </p:nvSpPr>
        <p:spPr>
          <a:xfrm>
            <a:off x="801410" y="4205526"/>
            <a:ext cx="13027581" cy="650319"/>
          </a:xfrm>
          <a:prstGeom prst="rect">
            <a:avLst/>
          </a:prstGeom>
          <a:solidFill>
            <a:srgbClr val="FFFFFF">
              <a:alpha val="4000"/>
            </a:srgbClr>
          </a:solidFill>
          <a:ln/>
        </p:spPr>
      </p:sp>
      <p:sp>
        <p:nvSpPr>
          <p:cNvPr id="15" name="Text 13"/>
          <p:cNvSpPr/>
          <p:nvPr/>
        </p:nvSpPr>
        <p:spPr>
          <a:xfrm>
            <a:off x="1028462" y="4349234"/>
            <a:ext cx="845225"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1</a:t>
            </a:r>
            <a:endParaRPr lang="en-US" sz="1750" dirty="0"/>
          </a:p>
        </p:txBody>
      </p:sp>
      <p:sp>
        <p:nvSpPr>
          <p:cNvPr id="16" name="Text 14"/>
          <p:cNvSpPr/>
          <p:nvPr/>
        </p:nvSpPr>
        <p:spPr>
          <a:xfrm>
            <a:off x="2334935" y="4349234"/>
            <a:ext cx="3446978"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Footwear</a:t>
            </a:r>
            <a:endParaRPr lang="en-US" sz="1750" dirty="0"/>
          </a:p>
        </p:txBody>
      </p:sp>
      <p:sp>
        <p:nvSpPr>
          <p:cNvPr id="17" name="Text 15"/>
          <p:cNvSpPr/>
          <p:nvPr/>
        </p:nvSpPr>
        <p:spPr>
          <a:xfrm>
            <a:off x="6243161" y="4349234"/>
            <a:ext cx="3446978"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Sandals</a:t>
            </a:r>
            <a:endParaRPr lang="en-US" sz="1750" dirty="0"/>
          </a:p>
        </p:txBody>
      </p:sp>
      <p:sp>
        <p:nvSpPr>
          <p:cNvPr id="18" name="Text 16"/>
          <p:cNvSpPr/>
          <p:nvPr/>
        </p:nvSpPr>
        <p:spPr>
          <a:xfrm>
            <a:off x="10151388" y="4349234"/>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160</a:t>
            </a:r>
            <a:endParaRPr lang="en-US" sz="1750" dirty="0"/>
          </a:p>
        </p:txBody>
      </p:sp>
      <p:sp>
        <p:nvSpPr>
          <p:cNvPr id="19" name="Shape 17"/>
          <p:cNvSpPr/>
          <p:nvPr/>
        </p:nvSpPr>
        <p:spPr>
          <a:xfrm>
            <a:off x="801410" y="4855845"/>
            <a:ext cx="13027581" cy="650319"/>
          </a:xfrm>
          <a:prstGeom prst="rect">
            <a:avLst/>
          </a:prstGeom>
          <a:solidFill>
            <a:srgbClr val="000000">
              <a:alpha val="4000"/>
            </a:srgbClr>
          </a:solidFill>
          <a:ln/>
        </p:spPr>
      </p:sp>
      <p:sp>
        <p:nvSpPr>
          <p:cNvPr id="20" name="Text 18"/>
          <p:cNvSpPr/>
          <p:nvPr/>
        </p:nvSpPr>
        <p:spPr>
          <a:xfrm>
            <a:off x="1028462" y="4999553"/>
            <a:ext cx="845225"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1</a:t>
            </a:r>
            <a:endParaRPr lang="en-US" sz="1750" dirty="0"/>
          </a:p>
        </p:txBody>
      </p:sp>
      <p:sp>
        <p:nvSpPr>
          <p:cNvPr id="21" name="Text 19"/>
          <p:cNvSpPr/>
          <p:nvPr/>
        </p:nvSpPr>
        <p:spPr>
          <a:xfrm>
            <a:off x="2334935" y="4999553"/>
            <a:ext cx="3446978"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Outerwear</a:t>
            </a:r>
            <a:endParaRPr lang="en-US" sz="1750" dirty="0"/>
          </a:p>
        </p:txBody>
      </p:sp>
      <p:sp>
        <p:nvSpPr>
          <p:cNvPr id="22" name="Text 20"/>
          <p:cNvSpPr/>
          <p:nvPr/>
        </p:nvSpPr>
        <p:spPr>
          <a:xfrm>
            <a:off x="6243161" y="4999553"/>
            <a:ext cx="3446978"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Jacket</a:t>
            </a:r>
            <a:endParaRPr lang="en-US" sz="1750" dirty="0"/>
          </a:p>
        </p:txBody>
      </p:sp>
      <p:sp>
        <p:nvSpPr>
          <p:cNvPr id="23" name="Text 21"/>
          <p:cNvSpPr/>
          <p:nvPr/>
        </p:nvSpPr>
        <p:spPr>
          <a:xfrm>
            <a:off x="10151388" y="4999553"/>
            <a:ext cx="3450788"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163</a:t>
            </a:r>
            <a:endParaRPr lang="en-US" sz="1750" dirty="0"/>
          </a:p>
        </p:txBody>
      </p:sp>
      <p:sp>
        <p:nvSpPr>
          <p:cNvPr id="24" name="Text 22"/>
          <p:cNvSpPr/>
          <p:nvPr/>
        </p:nvSpPr>
        <p:spPr>
          <a:xfrm>
            <a:off x="793790" y="576893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This table highlights the most purchased items within each product category, providing insights for inventory and marketing strategies.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257187" y="440174"/>
            <a:ext cx="6654879" cy="499705"/>
          </a:xfrm>
          <a:prstGeom prst="rect">
            <a:avLst/>
          </a:prstGeom>
          <a:noFill/>
          <a:ln/>
        </p:spPr>
        <p:txBody>
          <a:bodyPr wrap="none" lIns="0" tIns="0" rIns="0" bIns="0" rtlCol="0" anchor="t"/>
          <a:lstStyle/>
          <a:p>
            <a:pPr algn="l" indent="0" marL="0">
              <a:lnSpc>
                <a:spcPts val="3900"/>
              </a:lnSpc>
              <a:buNone/>
            </a:pPr>
            <a:r>
              <a:rPr lang="en-US" sz="3100" b="1" dirty="0">
                <a:solidFill>
                  <a:srgbClr val="E1E5CD"/>
                </a:solidFill>
                <a:latin typeface="Outfit Bold" pitchFamily="34" charset="0"/>
                <a:ea typeface="Outfit Bold" pitchFamily="34" charset="-122"/>
                <a:cs typeface="Outfit Bold" pitchFamily="34" charset="-120"/>
              </a:rPr>
              <a:t>Repeat Buyers &amp; Age Group Revenue</a:t>
            </a:r>
            <a:endParaRPr lang="en-US" sz="3100" dirty="0"/>
          </a:p>
        </p:txBody>
      </p:sp>
      <p:sp>
        <p:nvSpPr>
          <p:cNvPr id="3" name="Text 1"/>
          <p:cNvSpPr/>
          <p:nvPr/>
        </p:nvSpPr>
        <p:spPr>
          <a:xfrm>
            <a:off x="2257187" y="1339572"/>
            <a:ext cx="3323868" cy="299799"/>
          </a:xfrm>
          <a:prstGeom prst="rect">
            <a:avLst/>
          </a:prstGeom>
          <a:noFill/>
          <a:ln/>
        </p:spPr>
        <p:txBody>
          <a:bodyPr wrap="none" lIns="0" tIns="0" rIns="0" bIns="0" rtlCol="0" anchor="t"/>
          <a:lstStyle/>
          <a:p>
            <a:pPr algn="l" indent="0" marL="0">
              <a:lnSpc>
                <a:spcPts val="2350"/>
              </a:lnSpc>
              <a:buNone/>
            </a:pPr>
            <a:r>
              <a:rPr lang="en-US" sz="1850" b="1" dirty="0">
                <a:solidFill>
                  <a:srgbClr val="E1E5CD"/>
                </a:solidFill>
                <a:latin typeface="Outfit Bold" pitchFamily="34" charset="0"/>
                <a:ea typeface="Outfit Bold" pitchFamily="34" charset="-122"/>
                <a:cs typeface="Outfit Bold" pitchFamily="34" charset="-120"/>
              </a:rPr>
              <a:t>Repeat Buyers &amp; Subscriptions</a:t>
            </a:r>
            <a:endParaRPr lang="en-US" sz="1850" dirty="0"/>
          </a:p>
        </p:txBody>
      </p:sp>
      <p:sp>
        <p:nvSpPr>
          <p:cNvPr id="4" name="Text 2"/>
          <p:cNvSpPr/>
          <p:nvPr/>
        </p:nvSpPr>
        <p:spPr>
          <a:xfrm>
            <a:off x="2257187" y="1799273"/>
            <a:ext cx="4862989" cy="767239"/>
          </a:xfrm>
          <a:prstGeom prst="rect">
            <a:avLst/>
          </a:prstGeom>
          <a:noFill/>
          <a:ln/>
        </p:spPr>
        <p:txBody>
          <a:bodyPr wrap="square" lIns="0" tIns="0" rIns="0" bIns="0" rtlCol="0" anchor="t"/>
          <a:lstStyle/>
          <a:p>
            <a:pPr algn="l" indent="0" marL="0">
              <a:lnSpc>
                <a:spcPts val="2000"/>
              </a:lnSpc>
              <a:buNone/>
            </a:pPr>
            <a:r>
              <a:rPr lang="en-US" sz="1250" dirty="0">
                <a:solidFill>
                  <a:srgbClr val="C2C4B5"/>
                </a:solidFill>
                <a:latin typeface="Bitter" pitchFamily="34" charset="0"/>
                <a:ea typeface="Bitter" pitchFamily="34" charset="-122"/>
                <a:cs typeface="Bitter" pitchFamily="34" charset="-120"/>
              </a:rPr>
              <a:t>Customers with more than 5 purchases are more likely to subscribe. 958 repeat buyers are subscribers, compared to 2,518 non-subscribers.</a:t>
            </a:r>
            <a:endParaRPr lang="en-US" sz="1250" dirty="0"/>
          </a:p>
        </p:txBody>
      </p:sp>
      <p:pic>
        <p:nvPicPr>
          <p:cNvPr id="5" name="Image 0" descr="preencoded.png">    </p:cNvPr>
          <p:cNvPicPr>
            <a:picLocks noChangeAspect="1"/>
          </p:cNvPicPr>
          <p:nvPr/>
        </p:nvPicPr>
        <p:blipFill>
          <a:blip r:embed="rId1"/>
          <a:stretch>
            <a:fillRect/>
          </a:stretch>
        </p:blipFill>
        <p:spPr>
          <a:xfrm>
            <a:off x="2257187" y="2746415"/>
            <a:ext cx="4862989" cy="4862989"/>
          </a:xfrm>
          <a:prstGeom prst="rect">
            <a:avLst/>
          </a:prstGeom>
        </p:spPr>
      </p:pic>
      <p:sp>
        <p:nvSpPr>
          <p:cNvPr id="6" name="Text 3"/>
          <p:cNvSpPr/>
          <p:nvPr/>
        </p:nvSpPr>
        <p:spPr>
          <a:xfrm>
            <a:off x="7517844" y="1339572"/>
            <a:ext cx="2469713" cy="299799"/>
          </a:xfrm>
          <a:prstGeom prst="rect">
            <a:avLst/>
          </a:prstGeom>
          <a:noFill/>
          <a:ln/>
        </p:spPr>
        <p:txBody>
          <a:bodyPr wrap="none" lIns="0" tIns="0" rIns="0" bIns="0" rtlCol="0" anchor="t"/>
          <a:lstStyle/>
          <a:p>
            <a:pPr algn="l" indent="0" marL="0">
              <a:lnSpc>
                <a:spcPts val="2350"/>
              </a:lnSpc>
              <a:buNone/>
            </a:pPr>
            <a:r>
              <a:rPr lang="en-US" sz="1850" b="1" dirty="0">
                <a:solidFill>
                  <a:srgbClr val="E1E5CD"/>
                </a:solidFill>
                <a:latin typeface="Outfit Bold" pitchFamily="34" charset="0"/>
                <a:ea typeface="Outfit Bold" pitchFamily="34" charset="-122"/>
                <a:cs typeface="Outfit Bold" pitchFamily="34" charset="-120"/>
              </a:rPr>
              <a:t>Revenue by Age Group</a:t>
            </a:r>
            <a:endParaRPr lang="en-US" sz="1850" dirty="0"/>
          </a:p>
        </p:txBody>
      </p:sp>
      <p:sp>
        <p:nvSpPr>
          <p:cNvPr id="7" name="Text 4"/>
          <p:cNvSpPr/>
          <p:nvPr/>
        </p:nvSpPr>
        <p:spPr>
          <a:xfrm>
            <a:off x="7517844" y="1799273"/>
            <a:ext cx="4862989" cy="511493"/>
          </a:xfrm>
          <a:prstGeom prst="rect">
            <a:avLst/>
          </a:prstGeom>
          <a:noFill/>
          <a:ln/>
        </p:spPr>
        <p:txBody>
          <a:bodyPr wrap="square" lIns="0" tIns="0" rIns="0" bIns="0" rtlCol="0" anchor="t"/>
          <a:lstStyle/>
          <a:p>
            <a:pPr algn="l" indent="0" marL="0">
              <a:lnSpc>
                <a:spcPts val="2000"/>
              </a:lnSpc>
              <a:buNone/>
            </a:pPr>
            <a:r>
              <a:rPr lang="en-US" sz="1250" dirty="0">
                <a:solidFill>
                  <a:srgbClr val="C2C4B5"/>
                </a:solidFill>
                <a:latin typeface="Bitter" pitchFamily="34" charset="0"/>
                <a:ea typeface="Bitter" pitchFamily="34" charset="-122"/>
                <a:cs typeface="Bitter" pitchFamily="34" charset="-120"/>
              </a:rPr>
              <a:t>Young Adults (62,143) and Middle-aged (59,197) groups contribute the most revenue, followed by Adults (55,978) and Seniors (55,763).</a:t>
            </a:r>
            <a:endParaRPr lang="en-US" sz="1250" dirty="0"/>
          </a:p>
        </p:txBody>
      </p:sp>
      <p:pic>
        <p:nvPicPr>
          <p:cNvPr id="8" name="Image 1" descr="preencoded.png">    </p:cNvPr>
          <p:cNvPicPr>
            <a:picLocks noChangeAspect="1"/>
          </p:cNvPicPr>
          <p:nvPr/>
        </p:nvPicPr>
        <p:blipFill>
          <a:blip r:embed="rId2"/>
          <a:stretch>
            <a:fillRect/>
          </a:stretch>
        </p:blipFill>
        <p:spPr>
          <a:xfrm>
            <a:off x="7517844" y="2490668"/>
            <a:ext cx="4862989" cy="486298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2026-01-06T08:08:32Z</dcterms:created>
  <dcterms:modified xsi:type="dcterms:W3CDTF">2026-01-06T08:08:32Z</dcterms:modified>
</cp:coreProperties>
</file>